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72" r:id="rId3"/>
    <p:sldId id="274" r:id="rId4"/>
    <p:sldId id="256" r:id="rId5"/>
    <p:sldId id="257" r:id="rId6"/>
    <p:sldId id="258" r:id="rId7"/>
    <p:sldId id="260" r:id="rId8"/>
    <p:sldId id="259" r:id="rId9"/>
    <p:sldId id="262" r:id="rId10"/>
    <p:sldId id="261" r:id="rId11"/>
    <p:sldId id="264" r:id="rId12"/>
    <p:sldId id="263" r:id="rId13"/>
    <p:sldId id="271" r:id="rId14"/>
  </p:sldIdLst>
  <p:sldSz cx="9144000" cy="6858000" type="screen4x3"/>
  <p:notesSz cx="6888163"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7">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55" autoAdjust="0"/>
    <p:restoredTop sz="94660"/>
  </p:normalViewPr>
  <p:slideViewPr>
    <p:cSldViewPr snapToGrid="0">
      <p:cViewPr varScale="1">
        <p:scale>
          <a:sx n="85" d="100"/>
          <a:sy n="85" d="100"/>
        </p:scale>
        <p:origin x="1122" y="60"/>
      </p:cViewPr>
      <p:guideLst>
        <p:guide orient="horz" pos="2160"/>
        <p:guide pos="2880"/>
      </p:guideLst>
    </p:cSldViewPr>
  </p:slideViewPr>
  <p:notesTextViewPr>
    <p:cViewPr>
      <p:scale>
        <a:sx n="1" d="1"/>
        <a:sy n="1" d="1"/>
      </p:scale>
      <p:origin x="0" y="0"/>
    </p:cViewPr>
  </p:notesTextViewPr>
  <p:notesViewPr>
    <p:cSldViewPr snapToGrid="0">
      <p:cViewPr varScale="1">
        <p:scale>
          <a:sx n="53" d="100"/>
          <a:sy n="53" d="100"/>
        </p:scale>
        <p:origin x="-2868" y="-90"/>
      </p:cViewPr>
      <p:guideLst>
        <p:guide orient="horz" pos="3157"/>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ED8256F7-D882-45B9-9B98-0FD174B1C1E4}" type="datetimeFigureOut">
              <a:rPr lang="en-GB" smtClean="0"/>
              <a:t>06/12/2023</a:t>
            </a:fld>
            <a:endParaRPr lang="en-GB"/>
          </a:p>
        </p:txBody>
      </p:sp>
      <p:sp>
        <p:nvSpPr>
          <p:cNvPr id="4" name="Footer Placeholder 3"/>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7FEBAA3C-8561-42D3-9A2A-F190E0CC4E3F}" type="slidenum">
              <a:rPr lang="en-GB" smtClean="0"/>
              <a:t>‹#›</a:t>
            </a:fld>
            <a:endParaRPr lang="en-GB"/>
          </a:p>
        </p:txBody>
      </p:sp>
    </p:spTree>
    <p:extLst>
      <p:ext uri="{BB962C8B-B14F-4D97-AF65-F5344CB8AC3E}">
        <p14:creationId xmlns:p14="http://schemas.microsoft.com/office/powerpoint/2010/main" val="3981585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en-GB"/>
          </a:p>
        </p:txBody>
      </p:sp>
      <p:sp>
        <p:nvSpPr>
          <p:cNvPr id="3" name="Date Placeholder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fld id="{D471ECBD-8304-4608-B41D-F514437C45A9}" type="datetimeFigureOut">
              <a:rPr lang="en-GB" smtClean="0"/>
              <a:t>06/12/2023</a:t>
            </a:fld>
            <a:endParaRPr lang="en-GB"/>
          </a:p>
        </p:txBody>
      </p:sp>
      <p:sp>
        <p:nvSpPr>
          <p:cNvPr id="4" name="Slide Image Placeholder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endParaRPr lang="en-GB"/>
          </a:p>
        </p:txBody>
      </p:sp>
      <p:sp>
        <p:nvSpPr>
          <p:cNvPr id="5" name="Notes Placeholder 4"/>
          <p:cNvSpPr>
            <a:spLocks noGrp="1"/>
          </p:cNvSpPr>
          <p:nvPr>
            <p:ph type="body" sz="quarter" idx="3"/>
          </p:nvPr>
        </p:nvSpPr>
        <p:spPr>
          <a:xfrm>
            <a:off x="688817" y="4760397"/>
            <a:ext cx="5510530" cy="4509850"/>
          </a:xfrm>
          <a:prstGeom prst="rect">
            <a:avLst/>
          </a:prstGeom>
        </p:spPr>
        <p:txBody>
          <a:bodyPr vert="horz" lIns="96625" tIns="48312" rIns="96625" bIns="483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endParaRPr lang="en-GB"/>
          </a:p>
        </p:txBody>
      </p:sp>
      <p:sp>
        <p:nvSpPr>
          <p:cNvPr id="7" name="Slide Number Placeholder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fld id="{76D61213-512F-4406-967A-B855B29EF8BC}" type="slidenum">
              <a:rPr lang="en-GB" smtClean="0"/>
              <a:t>‹#›</a:t>
            </a:fld>
            <a:endParaRPr lang="en-GB"/>
          </a:p>
        </p:txBody>
      </p:sp>
    </p:spTree>
    <p:extLst>
      <p:ext uri="{BB962C8B-B14F-4D97-AF65-F5344CB8AC3E}">
        <p14:creationId xmlns:p14="http://schemas.microsoft.com/office/powerpoint/2010/main" val="3379668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1314623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1507333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060270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551223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8024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29366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628777"/>
            <a:ext cx="4038600" cy="348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90633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90808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394133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9382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2395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570F82-33D9-479F-95C3-5E579FBBFA19}"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446335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39794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29594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48387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1" y="274638"/>
            <a:ext cx="6029325" cy="4838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505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570F82-33D9-479F-95C3-5E579FBBFA19}" type="datetimeFigureOut">
              <a:rPr lang="en-GB" smtClean="0"/>
              <a:t>06/12/2023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103071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570F82-33D9-479F-95C3-5E579FBBFA19}"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53826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570F82-33D9-479F-95C3-5E579FBBFA19}" type="datetimeFigureOut">
              <a:rPr lang="en-GB" smtClean="0"/>
              <a:t>06/12/2023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941524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570F82-33D9-479F-95C3-5E579FBBFA19}" type="datetimeFigureOut">
              <a:rPr lang="en-GB" smtClean="0"/>
              <a:t>06/12/2023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16687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70F82-33D9-479F-95C3-5E579FBBFA19}" type="datetimeFigureOut">
              <a:rPr lang="en-GB" smtClean="0"/>
              <a:t>06/12/2023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977844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570F82-33D9-479F-95C3-5E579FBBFA19}"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3878635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570F82-33D9-479F-95C3-5E579FBBFA19}" type="datetimeFigureOut">
              <a:rPr lang="en-GB" smtClean="0"/>
              <a:t>06/12/2023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E6B2D4-9C9C-4C85-8224-0118185EB5D6}" type="slidenum">
              <a:rPr lang="en-GB" smtClean="0"/>
              <a:t>‹#›</a:t>
            </a:fld>
            <a:endParaRPr lang="en-GB"/>
          </a:p>
        </p:txBody>
      </p:sp>
    </p:spTree>
    <p:extLst>
      <p:ext uri="{BB962C8B-B14F-4D97-AF65-F5344CB8AC3E}">
        <p14:creationId xmlns:p14="http://schemas.microsoft.com/office/powerpoint/2010/main" val="280436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70F82-33D9-479F-95C3-5E579FBBFA19}" type="datetimeFigureOut">
              <a:rPr lang="en-GB" smtClean="0"/>
              <a:t>06/12/2023</a:t>
            </a:fld>
            <a:endParaRPr lang="en-GB"/>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6B2D4-9C9C-4C85-8224-0118185EB5D6}" type="slidenum">
              <a:rPr lang="en-GB" smtClean="0"/>
              <a:t>‹#›</a:t>
            </a:fld>
            <a:endParaRPr lang="en-GB"/>
          </a:p>
        </p:txBody>
      </p:sp>
    </p:spTree>
    <p:extLst>
      <p:ext uri="{BB962C8B-B14F-4D97-AF65-F5344CB8AC3E}">
        <p14:creationId xmlns:p14="http://schemas.microsoft.com/office/powerpoint/2010/main" val="2893786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bwMode="auto">
          <a:xfrm>
            <a:off x="468313" y="1628777"/>
            <a:ext cx="8229600" cy="348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endParaRPr lang="en-GB" altLang="en-US"/>
          </a:p>
          <a:p>
            <a:pPr lvl="0"/>
            <a:endParaRPr lang="en-GB" altLang="en-US"/>
          </a:p>
          <a:p>
            <a:pPr lvl="0"/>
            <a:endParaRPr lang="en-GB" altLang="en-US"/>
          </a:p>
          <a:p>
            <a:pPr lvl="0"/>
            <a:endParaRPr lang="en-GB" altLang="en-US"/>
          </a:p>
        </p:txBody>
      </p:sp>
      <p:sp>
        <p:nvSpPr>
          <p:cNvPr id="6151" name="Title 1"/>
          <p:cNvSpPr txBox="1">
            <a:spLocks/>
          </p:cNvSpPr>
          <p:nvPr userDrawn="1"/>
        </p:nvSpPr>
        <p:spPr bwMode="auto">
          <a:xfrm>
            <a:off x="395289" y="476250"/>
            <a:ext cx="8424862" cy="755650"/>
          </a:xfrm>
          <a:prstGeom prst="rect">
            <a:avLst/>
          </a:prstGeom>
          <a:solidFill>
            <a:srgbClr val="00AB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fontAlgn="base">
              <a:spcBef>
                <a:spcPct val="0"/>
              </a:spcBef>
              <a:spcAft>
                <a:spcPct val="0"/>
              </a:spcAft>
            </a:pPr>
            <a:endParaRPr lang="en-US" altLang="en-US" sz="3200">
              <a:solidFill>
                <a:srgbClr val="FFFFFF"/>
              </a:solidFill>
              <a:ea typeface="ＭＳ Ｐゴシック" pitchFamily="34" charset="-128"/>
              <a:cs typeface="Arial" pitchFamily="34" charset="0"/>
            </a:endParaRPr>
          </a:p>
        </p:txBody>
      </p:sp>
      <p:sp>
        <p:nvSpPr>
          <p:cNvPr id="614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6154" name="Picture 1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95288" y="5495927"/>
            <a:ext cx="8353425"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28165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800">
          <a:solidFill>
            <a:schemeClr val="bg1"/>
          </a:solidFill>
          <a:latin typeface="+mj-lt"/>
          <a:ea typeface="+mj-ea"/>
          <a:cs typeface="+mj-cs"/>
        </a:defRPr>
      </a:lvl1pPr>
      <a:lvl2pPr algn="ctr" rtl="0" fontAlgn="base">
        <a:spcBef>
          <a:spcPct val="0"/>
        </a:spcBef>
        <a:spcAft>
          <a:spcPct val="0"/>
        </a:spcAft>
        <a:defRPr sz="4800">
          <a:solidFill>
            <a:schemeClr val="bg1"/>
          </a:solidFill>
          <a:latin typeface="Arial" pitchFamily="34" charset="0"/>
        </a:defRPr>
      </a:lvl2pPr>
      <a:lvl3pPr algn="ctr" rtl="0" fontAlgn="base">
        <a:spcBef>
          <a:spcPct val="0"/>
        </a:spcBef>
        <a:spcAft>
          <a:spcPct val="0"/>
        </a:spcAft>
        <a:defRPr sz="4800">
          <a:solidFill>
            <a:schemeClr val="bg1"/>
          </a:solidFill>
          <a:latin typeface="Arial" pitchFamily="34" charset="0"/>
        </a:defRPr>
      </a:lvl3pPr>
      <a:lvl4pPr algn="ctr" rtl="0" fontAlgn="base">
        <a:spcBef>
          <a:spcPct val="0"/>
        </a:spcBef>
        <a:spcAft>
          <a:spcPct val="0"/>
        </a:spcAft>
        <a:defRPr sz="4800">
          <a:solidFill>
            <a:schemeClr val="bg1"/>
          </a:solidFill>
          <a:latin typeface="Arial" pitchFamily="34" charset="0"/>
        </a:defRPr>
      </a:lvl4pPr>
      <a:lvl5pPr algn="ctr" rtl="0" fontAlgn="base">
        <a:spcBef>
          <a:spcPct val="0"/>
        </a:spcBef>
        <a:spcAft>
          <a:spcPct val="0"/>
        </a:spcAft>
        <a:defRPr sz="4800">
          <a:solidFill>
            <a:schemeClr val="bg1"/>
          </a:solidFill>
          <a:latin typeface="Arial" pitchFamily="34" charset="0"/>
        </a:defRPr>
      </a:lvl5pPr>
      <a:lvl6pPr marL="457200" algn="ctr" rtl="0" fontAlgn="base">
        <a:spcBef>
          <a:spcPct val="0"/>
        </a:spcBef>
        <a:spcAft>
          <a:spcPct val="0"/>
        </a:spcAft>
        <a:defRPr sz="4800">
          <a:solidFill>
            <a:schemeClr val="bg1"/>
          </a:solidFill>
          <a:latin typeface="Arial" pitchFamily="34" charset="0"/>
        </a:defRPr>
      </a:lvl6pPr>
      <a:lvl7pPr marL="914400" algn="ctr" rtl="0" fontAlgn="base">
        <a:spcBef>
          <a:spcPct val="0"/>
        </a:spcBef>
        <a:spcAft>
          <a:spcPct val="0"/>
        </a:spcAft>
        <a:defRPr sz="4800">
          <a:solidFill>
            <a:schemeClr val="bg1"/>
          </a:solidFill>
          <a:latin typeface="Arial" pitchFamily="34" charset="0"/>
        </a:defRPr>
      </a:lvl7pPr>
      <a:lvl8pPr marL="1371600" algn="ctr" rtl="0" fontAlgn="base">
        <a:spcBef>
          <a:spcPct val="0"/>
        </a:spcBef>
        <a:spcAft>
          <a:spcPct val="0"/>
        </a:spcAft>
        <a:defRPr sz="4800">
          <a:solidFill>
            <a:schemeClr val="bg1"/>
          </a:solidFill>
          <a:latin typeface="Arial" pitchFamily="34" charset="0"/>
        </a:defRPr>
      </a:lvl8pPr>
      <a:lvl9pPr marL="1828800" algn="ctr" rtl="0" fontAlgn="base">
        <a:spcBef>
          <a:spcPct val="0"/>
        </a:spcBef>
        <a:spcAft>
          <a:spcPct val="0"/>
        </a:spcAft>
        <a:defRPr sz="4800">
          <a:solidFill>
            <a:schemeClr val="bg1"/>
          </a:solidFill>
          <a:latin typeface="Arial" pitchFamily="34" charset="0"/>
        </a:defRPr>
      </a:lvl9pPr>
    </p:titleStyle>
    <p:bodyStyle>
      <a:lvl1pPr marL="342900" indent="-342900" algn="l" rtl="0" fontAlgn="base">
        <a:spcBef>
          <a:spcPct val="20000"/>
        </a:spcBef>
        <a:spcAft>
          <a:spcPct val="0"/>
        </a:spcAft>
        <a:buChar char="•"/>
        <a:defRPr sz="3200">
          <a:solidFill>
            <a:srgbClr val="00ABE5"/>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4.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4.xml"/></Relationships>
</file>

<file path=ppt/slides/_rels/slide12.xml.rels><?xml version="1.0" encoding="UTF-8" standalone="yes"?>
<Relationships xmlns="http://schemas.openxmlformats.org/package/2006/relationships"><Relationship Id="rId2" Type="http://schemas.openxmlformats.org/officeDocument/2006/relationships/hyperlink" Target="http://www.sbcschools.org.uk/fairfiel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1.xml"/><Relationship Id="rId6" Type="http://schemas.openxmlformats.org/officeDocument/2006/relationships/slide" Target="slide12.xml"/><Relationship Id="rId5" Type="http://schemas.openxmlformats.org/officeDocument/2006/relationships/slide" Target="slide6.xml"/><Relationship Id="rId4" Type="http://schemas.openxmlformats.org/officeDocument/2006/relationships/slide" Target="slide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hyperlink" Target="http://stocktoninformationdirectory.org/kb5/stockton/directory/localoffer.page"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www.gov.uk/government/uploads/system/uploads/attachment_data/file/325875/SEND-Code_of_Practice-June2014.pdf" TargetMode="External"/><Relationship Id="rId5" Type="http://schemas.openxmlformats.org/officeDocument/2006/relationships/slide" Target="slide3.xml"/><Relationship Id="rId4" Type="http://schemas.openxmlformats.org/officeDocument/2006/relationships/slide" Target="slide4.xml"/></Relationships>
</file>

<file path=ppt/slides/_rels/slide5.xml.rels><?xml version="1.0" encoding="UTF-8" standalone="yes"?>
<Relationships xmlns="http://schemas.openxmlformats.org/package/2006/relationships"><Relationship Id="rId8" Type="http://schemas.openxmlformats.org/officeDocument/2006/relationships/slide" Target="slide9.xml"/><Relationship Id="rId3" Type="http://schemas.microsoft.com/office/2007/relationships/hdphoto" Target="../media/hdphoto1.wdp"/><Relationship Id="rId7" Type="http://schemas.openxmlformats.org/officeDocument/2006/relationships/slide" Target="slide10.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3.xml"/><Relationship Id="rId4" Type="http://schemas.openxmlformats.org/officeDocument/2006/relationships/slide" Target="slide4.xml"/><Relationship Id="rId9" Type="http://schemas.openxmlformats.org/officeDocument/2006/relationships/slide" Target="slide1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slide" Target="slide4.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slide" Target="slide4.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4.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95288" y="333375"/>
            <a:ext cx="8421687" cy="5080000"/>
          </a:xfrm>
          <a:prstGeom prst="rect">
            <a:avLst/>
          </a:prstGeom>
          <a:solidFill>
            <a:srgbClr val="00ABE5"/>
          </a:solidFill>
          <a:ln>
            <a:noFill/>
          </a:ln>
          <a:extLst>
            <a:ext uri="{91240B29-F687-4F45-9708-019B960494DF}">
              <a14:hiddenLine xmlns:a14="http://schemas.microsoft.com/office/drawing/2010/main" w="38100">
                <a:solidFill>
                  <a:srgbClr val="000000"/>
                </a:solidFill>
                <a:miter lim="800000"/>
                <a:headEnd/>
                <a:tailEnd/>
              </a14:hiddenLine>
            </a:ext>
          </a:extLst>
        </p:spPr>
        <p:txBody>
          <a:bodyPr anchor="ctr"/>
          <a:lstStyle/>
          <a:p>
            <a:pPr algn="ctr" defTabSz="457200" fontAlgn="auto">
              <a:spcBef>
                <a:spcPts val="0"/>
              </a:spcBef>
              <a:spcAft>
                <a:spcPts val="0"/>
              </a:spcAft>
              <a:defRPr/>
            </a:pPr>
            <a:endParaRPr lang="en-US">
              <a:solidFill>
                <a:schemeClr val="lt1"/>
              </a:solidFill>
              <a:latin typeface="+mn-lt"/>
            </a:endParaRPr>
          </a:p>
        </p:txBody>
      </p:sp>
      <p:sp>
        <p:nvSpPr>
          <p:cNvPr id="9220" name="Slide Number Placeholder 5"/>
          <p:cNvSpPr txBox="1">
            <a:spLocks/>
          </p:cNvSpPr>
          <p:nvPr/>
        </p:nvSpPr>
        <p:spPr bwMode="auto">
          <a:xfrm>
            <a:off x="387350" y="6237288"/>
            <a:ext cx="471488"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fld id="{B10E832A-5782-4F24-901C-D7F2DF564CF3}" type="slidenum">
              <a:rPr lang="en-US" altLang="en-US" sz="1000">
                <a:solidFill>
                  <a:schemeClr val="bg1"/>
                </a:solidFill>
                <a:latin typeface="Calibri" pitchFamily="34" charset="0"/>
                <a:ea typeface="ＭＳ Ｐゴシック" pitchFamily="34" charset="-128"/>
              </a:rPr>
              <a:pPr/>
              <a:t>1</a:t>
            </a:fld>
            <a:r>
              <a:rPr lang="en-US" altLang="en-US" sz="1000">
                <a:latin typeface="Calibri" pitchFamily="34" charset="0"/>
                <a:ea typeface="ＭＳ Ｐゴシック" pitchFamily="34" charset="-128"/>
              </a:rPr>
              <a:t> </a:t>
            </a:r>
          </a:p>
        </p:txBody>
      </p:sp>
      <p:sp>
        <p:nvSpPr>
          <p:cNvPr id="9221" name="Date Placeholder 3"/>
          <p:cNvSpPr txBox="1">
            <a:spLocks/>
          </p:cNvSpPr>
          <p:nvPr/>
        </p:nvSpPr>
        <p:spPr bwMode="auto">
          <a:xfrm>
            <a:off x="6842125" y="6237288"/>
            <a:ext cx="19002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r"/>
            <a:fld id="{34AA243B-F4D8-4D1F-9963-F6B77EE4C73E}" type="datetime1">
              <a:rPr lang="en-US" altLang="en-US" sz="1000">
                <a:solidFill>
                  <a:schemeClr val="bg1"/>
                </a:solidFill>
                <a:latin typeface="Calibri" pitchFamily="34" charset="0"/>
                <a:ea typeface="ＭＳ Ｐゴシック" pitchFamily="34" charset="-128"/>
              </a:rPr>
              <a:pPr algn="r"/>
              <a:t>12/6/2023</a:t>
            </a:fld>
            <a:endParaRPr lang="en-US" altLang="en-US" sz="1000">
              <a:solidFill>
                <a:schemeClr val="bg1"/>
              </a:solidFill>
              <a:latin typeface="Calibri" pitchFamily="34" charset="0"/>
              <a:ea typeface="ＭＳ Ｐゴシック" pitchFamily="34" charset="-128"/>
            </a:endParaRPr>
          </a:p>
        </p:txBody>
      </p:sp>
      <p:sp>
        <p:nvSpPr>
          <p:cNvPr id="9222" name="TextBox 7"/>
          <p:cNvSpPr txBox="1">
            <a:spLocks noChangeArrowheads="1"/>
          </p:cNvSpPr>
          <p:nvPr/>
        </p:nvSpPr>
        <p:spPr bwMode="auto">
          <a:xfrm>
            <a:off x="500063" y="541338"/>
            <a:ext cx="8077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pPr algn="ctr"/>
            <a:r>
              <a:rPr lang="en-US" altLang="en-US" sz="3600" dirty="0">
                <a:solidFill>
                  <a:schemeClr val="bg1"/>
                </a:solidFill>
                <a:latin typeface="Calibri" panose="020F0502020204030204" pitchFamily="34" charset="0"/>
                <a:ea typeface="ＭＳ Ｐゴシック" pitchFamily="34" charset="-128"/>
                <a:cs typeface="Arial" pitchFamily="34" charset="0"/>
              </a:rPr>
              <a:t>Fairfield Primary School Offer</a:t>
            </a:r>
          </a:p>
        </p:txBody>
      </p:sp>
      <p:pic>
        <p:nvPicPr>
          <p:cNvPr id="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4622" y="2214939"/>
            <a:ext cx="3088317" cy="1855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058510" y="2204112"/>
            <a:ext cx="3144397" cy="18697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49851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86" y="-5698"/>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sp>
        <p:nvSpPr>
          <p:cNvPr id="15" name="Rounded Rectangle 14"/>
          <p:cNvSpPr/>
          <p:nvPr/>
        </p:nvSpPr>
        <p:spPr>
          <a:xfrm>
            <a:off x="238835" y="1621450"/>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hlinkClick r:id="rId4" action="ppaction://hlinksldjump"/>
          </p:cNvPr>
          <p:cNvSpPr txBox="1"/>
          <p:nvPr/>
        </p:nvSpPr>
        <p:spPr>
          <a:xfrm>
            <a:off x="362660" y="1591657"/>
            <a:ext cx="2447925" cy="400110"/>
          </a:xfrm>
          <a:prstGeom prst="rect">
            <a:avLst/>
          </a:prstGeom>
          <a:noFill/>
        </p:spPr>
        <p:txBody>
          <a:bodyPr wrap="square" rtlCol="0">
            <a:spAutoFit/>
          </a:bodyPr>
          <a:lstStyle/>
          <a:p>
            <a:pPr algn="ctr"/>
            <a:r>
              <a:rPr lang="en-GB" sz="1000" b="1" dirty="0">
                <a:effectLst>
                  <a:outerShdw blurRad="50800" dist="38100" dir="2700000" algn="tl" rotWithShape="0">
                    <a:prstClr val="black">
                      <a:alpha val="40000"/>
                    </a:prstClr>
                  </a:outerShdw>
                </a:effectLst>
              </a:rPr>
              <a:t>Social, Emotional and Mental </a:t>
            </a:r>
          </a:p>
          <a:p>
            <a:pPr algn="ctr"/>
            <a:r>
              <a:rPr lang="en-GB" sz="1000" b="1" dirty="0">
                <a:effectLst>
                  <a:outerShdw blurRad="50800" dist="38100" dir="2700000" algn="tl" rotWithShape="0">
                    <a:prstClr val="black">
                      <a:alpha val="40000"/>
                    </a:prstClr>
                  </a:outerShdw>
                </a:effectLst>
              </a:rPr>
              <a:t>Health Difficulties</a:t>
            </a:r>
          </a:p>
        </p:txBody>
      </p:sp>
      <p:sp>
        <p:nvSpPr>
          <p:cNvPr id="20" name="Text Box 2"/>
          <p:cNvSpPr txBox="1">
            <a:spLocks noChangeArrowheads="1"/>
          </p:cNvSpPr>
          <p:nvPr/>
        </p:nvSpPr>
        <p:spPr bwMode="auto">
          <a:xfrm>
            <a:off x="257178" y="2138318"/>
            <a:ext cx="5529262" cy="237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t>Access to time out/individual work area</a:t>
            </a:r>
          </a:p>
          <a:p>
            <a:pPr marL="285750" lvl="0" indent="-285750" algn="just">
              <a:buFont typeface="Arial" panose="020B0604020202020204" pitchFamily="34" charset="0"/>
              <a:buChar char="•"/>
            </a:pPr>
            <a:r>
              <a:rPr lang="en-GB" dirty="0"/>
              <a:t>Mentoring</a:t>
            </a:r>
          </a:p>
          <a:p>
            <a:pPr marL="285750" indent="-285750" fontAlgn="base">
              <a:spcBef>
                <a:spcPct val="0"/>
              </a:spcBef>
              <a:spcAft>
                <a:spcPct val="0"/>
              </a:spcAft>
              <a:buFont typeface="Arial" panose="020B0604020202020204" pitchFamily="34" charset="0"/>
              <a:buChar char="•"/>
            </a:pPr>
            <a:r>
              <a:rPr lang="en-GB" dirty="0"/>
              <a:t>Individualised rewards system and structured behaviour programmes.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 name="Text Box 2"/>
          <p:cNvSpPr txBox="1">
            <a:spLocks noChangeArrowheads="1"/>
          </p:cNvSpPr>
          <p:nvPr/>
        </p:nvSpPr>
        <p:spPr bwMode="auto">
          <a:xfrm>
            <a:off x="311533" y="3250194"/>
            <a:ext cx="8627516" cy="332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lgn="just">
              <a:buFont typeface="Arial" panose="020B0604020202020204" pitchFamily="34" charset="0"/>
              <a:buChar char="•"/>
            </a:pPr>
            <a:r>
              <a:rPr lang="en-GB" dirty="0"/>
              <a:t>Access to counselling services via Circles counselling</a:t>
            </a:r>
          </a:p>
          <a:p>
            <a:pPr marL="285750" lvl="0" indent="-285750" algn="just">
              <a:buFont typeface="Arial" panose="020B0604020202020204" pitchFamily="34" charset="0"/>
              <a:buChar char="•"/>
            </a:pPr>
            <a:r>
              <a:rPr lang="en-GB" dirty="0"/>
              <a:t>Increased access to additional adults in the classroom</a:t>
            </a:r>
          </a:p>
          <a:p>
            <a:pPr marL="285750" lvl="0" indent="-285750" algn="just">
              <a:buFont typeface="Arial" panose="020B0604020202020204" pitchFamily="34" charset="0"/>
              <a:buChar char="•"/>
            </a:pPr>
            <a:r>
              <a:rPr lang="en-GB" dirty="0"/>
              <a:t>Go-givers PHSE programme</a:t>
            </a:r>
          </a:p>
          <a:p>
            <a:pPr marL="285750" lvl="0" indent="-285750">
              <a:buFont typeface="Arial" panose="020B0604020202020204" pitchFamily="34" charset="0"/>
              <a:buChar char="•"/>
            </a:pPr>
            <a:r>
              <a:rPr lang="en-GB" dirty="0"/>
              <a:t>Access to small group interventions to address particular issues </a:t>
            </a:r>
          </a:p>
          <a:p>
            <a:pPr marL="285750" lvl="0" indent="-285750" algn="just">
              <a:buFont typeface="Arial" panose="020B0604020202020204" pitchFamily="34" charset="0"/>
              <a:buChar char="•"/>
            </a:pPr>
            <a:endParaRPr lang="en-GB" dirty="0"/>
          </a:p>
          <a:p>
            <a:pPr lvl="0" algn="just"/>
            <a:endParaRPr lang="en-GB" dirty="0"/>
          </a:p>
          <a:p>
            <a:pPr marL="285750" lvl="0" indent="-285750" algn="just">
              <a:buFont typeface="Arial" panose="020B0604020202020204" pitchFamily="34" charset="0"/>
              <a:buChar char="•"/>
            </a:pPr>
            <a:endParaRPr lang="en-GB" dirty="0"/>
          </a:p>
        </p:txBody>
      </p:sp>
    </p:spTree>
    <p:extLst>
      <p:ext uri="{BB962C8B-B14F-4D97-AF65-F5344CB8AC3E}">
        <p14:creationId xmlns:p14="http://schemas.microsoft.com/office/powerpoint/2010/main" val="1379484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86" y="-5698"/>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sp>
        <p:nvSpPr>
          <p:cNvPr id="21" name="Rounded Rectangle 20"/>
          <p:cNvSpPr/>
          <p:nvPr/>
        </p:nvSpPr>
        <p:spPr>
          <a:xfrm>
            <a:off x="243699" y="2201275"/>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2" name="TextBox 21">
            <a:hlinkClick r:id="rId4" action="ppaction://hlinksldjump"/>
          </p:cNvPr>
          <p:cNvSpPr txBox="1"/>
          <p:nvPr/>
        </p:nvSpPr>
        <p:spPr>
          <a:xfrm>
            <a:off x="367525" y="2229852"/>
            <a:ext cx="2447925" cy="276999"/>
          </a:xfrm>
          <a:prstGeom prst="rect">
            <a:avLst/>
          </a:prstGeom>
          <a:noFill/>
        </p:spPr>
        <p:txBody>
          <a:bodyPr wrap="square" rtlCol="0">
            <a:spAutoFit/>
          </a:bodyPr>
          <a:lstStyle/>
          <a:p>
            <a:pPr algn="ctr"/>
            <a:r>
              <a:rPr lang="en-GB" sz="1200" b="1" dirty="0">
                <a:effectLst>
                  <a:outerShdw blurRad="50800" dist="38100" dir="2700000" algn="tl" rotWithShape="0">
                    <a:prstClr val="black">
                      <a:alpha val="40000"/>
                    </a:prstClr>
                  </a:outerShdw>
                </a:effectLst>
              </a:rPr>
              <a:t>Sensory and/or Physical Needs</a:t>
            </a:r>
          </a:p>
        </p:txBody>
      </p:sp>
      <p:sp>
        <p:nvSpPr>
          <p:cNvPr id="14" name="Text Box 2"/>
          <p:cNvSpPr txBox="1">
            <a:spLocks noChangeArrowheads="1"/>
          </p:cNvSpPr>
          <p:nvPr/>
        </p:nvSpPr>
        <p:spPr bwMode="auto">
          <a:xfrm>
            <a:off x="202584" y="2643612"/>
            <a:ext cx="8545631" cy="3552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t>Physical aids to support access e.g. Sound field system in main hall, hearing aids, large print materials, wedge cushions to aid sitting, magnifiers, individual work stations.</a:t>
            </a:r>
          </a:p>
          <a:p>
            <a:pPr marL="285750" lvl="0" indent="-285750" algn="just">
              <a:buFont typeface="Arial" panose="020B0604020202020204" pitchFamily="34" charset="0"/>
              <a:buChar char="•"/>
            </a:pPr>
            <a:r>
              <a:rPr lang="en-GB" dirty="0"/>
              <a:t>Access to a specialist teacher/LSA for the hearing/visual impaired.</a:t>
            </a:r>
          </a:p>
          <a:p>
            <a:pPr marL="285750" lvl="0" indent="-285750" algn="just">
              <a:buFont typeface="Arial" panose="020B0604020202020204" pitchFamily="34" charset="0"/>
              <a:buChar char="•"/>
            </a:pPr>
            <a:r>
              <a:rPr lang="en-GB" dirty="0"/>
              <a:t>Concrete apparatus available to support learning</a:t>
            </a:r>
          </a:p>
          <a:p>
            <a:pPr marL="285750" lvl="0" indent="-285750" algn="just">
              <a:buFont typeface="Arial" panose="020B0604020202020204" pitchFamily="34" charset="0"/>
              <a:buChar char="•"/>
            </a:pPr>
            <a:r>
              <a:rPr lang="en-GB" dirty="0"/>
              <a:t>Access to support for personal care</a:t>
            </a:r>
          </a:p>
          <a:p>
            <a:pPr marL="285750" lvl="0" indent="-285750" algn="just">
              <a:buFont typeface="Arial" panose="020B0604020202020204" pitchFamily="34" charset="0"/>
              <a:buChar char="•"/>
            </a:pPr>
            <a:r>
              <a:rPr lang="en-GB" dirty="0"/>
              <a:t>Therapy programmes delivered in school, designed by specialists e.g. Occupational Therapists, Physiotherapists</a:t>
            </a:r>
          </a:p>
          <a:p>
            <a:pPr marL="285750" lvl="0" indent="-285750" algn="just">
              <a:buFont typeface="Arial" panose="020B0604020202020204" pitchFamily="34" charset="0"/>
              <a:buChar char="•"/>
            </a:pPr>
            <a:r>
              <a:rPr lang="en-GB" dirty="0"/>
              <a:t>Adapted curriculum to enable full access e.g. alternative recording devices, modified PE curriculum</a:t>
            </a:r>
          </a:p>
          <a:p>
            <a:pPr marL="285750" lvl="0" indent="-285750" algn="just">
              <a:buFont typeface="Arial" panose="020B0604020202020204" pitchFamily="34" charset="0"/>
              <a:buChar char="•"/>
            </a:pPr>
            <a:r>
              <a:rPr lang="en-GB" dirty="0"/>
              <a:t>Small group support to develop gross and fine motor skills</a:t>
            </a:r>
          </a:p>
          <a:p>
            <a:pPr marL="285750" lvl="0" indent="-285750" algn="just">
              <a:buFont typeface="Arial" panose="020B0604020202020204" pitchFamily="34" charset="0"/>
              <a:buChar char="•"/>
            </a:pPr>
            <a:r>
              <a:rPr lang="en-GB" dirty="0"/>
              <a:t>Write from the start handwriting programme.</a:t>
            </a:r>
          </a:p>
          <a:p>
            <a:pPr marL="285750" lvl="0" indent="-285750" algn="just">
              <a:buFont typeface="Arial" panose="020B0604020202020204" pitchFamily="34" charset="0"/>
              <a:buChar char="•"/>
            </a:pPr>
            <a:endParaRPr lang="en-GB" dirty="0"/>
          </a:p>
          <a:p>
            <a:pPr lvl="0" algn="just"/>
            <a:endParaRPr lang="en-GB" dirty="0"/>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35175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Grp="1" noChangeArrowheads="1"/>
          </p:cNvSpPr>
          <p:nvPr>
            <p:ph type="ctrTitle"/>
          </p:nvPr>
        </p:nvSpPr>
        <p:spPr>
          <a:xfrm>
            <a:off x="684213" y="2133602"/>
            <a:ext cx="7772400" cy="1470025"/>
          </a:xfrm>
        </p:spPr>
        <p:txBody>
          <a:bodyPr/>
          <a:lstStyle/>
          <a:p>
            <a:r>
              <a:rPr lang="en-GB" altLang="en-US">
                <a:solidFill>
                  <a:srgbClr val="00ABE5"/>
                </a:solidFill>
              </a:rPr>
              <a:t> </a:t>
            </a:r>
          </a:p>
        </p:txBody>
      </p:sp>
      <p:sp>
        <p:nvSpPr>
          <p:cNvPr id="2054" name="Rectangle 6"/>
          <p:cNvSpPr>
            <a:spLocks noGrp="1" noChangeArrowheads="1"/>
          </p:cNvSpPr>
          <p:nvPr>
            <p:ph type="subTitle" idx="1"/>
          </p:nvPr>
        </p:nvSpPr>
        <p:spPr/>
        <p:txBody>
          <a:bodyPr/>
          <a:lstStyle/>
          <a:p>
            <a:r>
              <a:rPr lang="en-GB" altLang="en-US"/>
              <a:t> </a:t>
            </a:r>
          </a:p>
        </p:txBody>
      </p:sp>
      <p:sp>
        <p:nvSpPr>
          <p:cNvPr id="3" name="Rectangle 2"/>
          <p:cNvSpPr/>
          <p:nvPr/>
        </p:nvSpPr>
        <p:spPr>
          <a:xfrm>
            <a:off x="532265" y="545416"/>
            <a:ext cx="8366076" cy="7048083"/>
          </a:xfrm>
          <a:prstGeom prst="rect">
            <a:avLst/>
          </a:prstGeom>
        </p:spPr>
        <p:txBody>
          <a:bodyPr wrap="square">
            <a:spAutoFit/>
          </a:bodyPr>
          <a:lstStyle/>
          <a:p>
            <a:r>
              <a:rPr lang="en-GB" sz="4000" dirty="0">
                <a:solidFill>
                  <a:prstClr val="black"/>
                </a:solidFill>
                <a:latin typeface="Calibri"/>
              </a:rPr>
              <a:t>SEND School Offer </a:t>
            </a:r>
          </a:p>
          <a:p>
            <a:endParaRPr lang="en-GB" sz="4000" dirty="0">
              <a:solidFill>
                <a:prstClr val="black"/>
              </a:solidFill>
              <a:latin typeface="Calibri"/>
            </a:endParaRPr>
          </a:p>
          <a:p>
            <a:pPr marL="342900" indent="-342900">
              <a:buFont typeface="Arial" panose="020B0604020202020204" pitchFamily="34" charset="0"/>
              <a:buChar char="•"/>
            </a:pPr>
            <a:r>
              <a:rPr lang="en-GB" sz="2400" dirty="0">
                <a:solidFill>
                  <a:prstClr val="black"/>
                </a:solidFill>
                <a:latin typeface="Calibri"/>
              </a:rPr>
              <a:t>Admission arrangements for all children/young people including those with SEND are made through the Local Authority.</a:t>
            </a:r>
          </a:p>
          <a:p>
            <a:pPr marL="342900" indent="-342900">
              <a:buFont typeface="Arial" panose="020B0604020202020204" pitchFamily="34" charset="0"/>
              <a:buChar char="•"/>
            </a:pPr>
            <a:r>
              <a:rPr lang="en-GB" sz="2400" dirty="0">
                <a:solidFill>
                  <a:prstClr val="black"/>
                </a:solidFill>
                <a:latin typeface="Calibri"/>
              </a:rPr>
              <a:t>The school policy can be found on the website </a:t>
            </a:r>
            <a:r>
              <a:rPr lang="en-GB" sz="2400" dirty="0">
                <a:solidFill>
                  <a:prstClr val="black"/>
                </a:solidFill>
                <a:latin typeface="Calibri"/>
                <a:hlinkClick r:id="rId2"/>
              </a:rPr>
              <a:t>http://www.sbcschools.org.uk/fairfield/</a:t>
            </a:r>
            <a:endParaRPr lang="en-GB" sz="2400" dirty="0">
              <a:solidFill>
                <a:prstClr val="black"/>
              </a:solidFill>
              <a:latin typeface="Calibri"/>
            </a:endParaRPr>
          </a:p>
          <a:p>
            <a:pPr marL="342900" indent="-342900">
              <a:buFont typeface="Arial" panose="020B0604020202020204" pitchFamily="34" charset="0"/>
              <a:buChar char="•"/>
            </a:pPr>
            <a:r>
              <a:rPr lang="en-GB" sz="2400" dirty="0">
                <a:solidFill>
                  <a:prstClr val="black"/>
                </a:solidFill>
                <a:latin typeface="Calibri"/>
              </a:rPr>
              <a:t>Mrs A Dunford is our school </a:t>
            </a:r>
            <a:r>
              <a:rPr lang="en-GB" sz="2400" dirty="0" err="1">
                <a:solidFill>
                  <a:prstClr val="black"/>
                </a:solidFill>
                <a:latin typeface="Calibri"/>
              </a:rPr>
              <a:t>SENCo</a:t>
            </a:r>
            <a:r>
              <a:rPr lang="en-GB" sz="2400" dirty="0">
                <a:solidFill>
                  <a:prstClr val="black"/>
                </a:solidFill>
                <a:latin typeface="Calibri"/>
              </a:rPr>
              <a:t>. </a:t>
            </a:r>
          </a:p>
          <a:p>
            <a:pPr marL="342900" indent="-342900">
              <a:buFont typeface="Arial" panose="020B0604020202020204" pitchFamily="34" charset="0"/>
              <a:buChar char="•"/>
            </a:pPr>
            <a:r>
              <a:rPr lang="en-GB" sz="2400" dirty="0">
                <a:solidFill>
                  <a:prstClr val="black"/>
                </a:solidFill>
                <a:latin typeface="Calibri"/>
              </a:rPr>
              <a:t>Mrs K Slack is the Governor responsible for SEND. She can be contacted via the school.</a:t>
            </a:r>
          </a:p>
          <a:p>
            <a:pPr marL="342900" indent="-342900">
              <a:buFont typeface="Arial" panose="020B0604020202020204" pitchFamily="34" charset="0"/>
              <a:buChar char="•"/>
            </a:pPr>
            <a:endParaRPr lang="en-GB" sz="2400" dirty="0">
              <a:solidFill>
                <a:prstClr val="black"/>
              </a:solidFill>
              <a:latin typeface="Calibri"/>
            </a:endParaRPr>
          </a:p>
          <a:p>
            <a:pPr marL="342900" indent="-342900">
              <a:buFont typeface="Arial" panose="020B0604020202020204" pitchFamily="34" charset="0"/>
              <a:buChar char="•"/>
            </a:pPr>
            <a:r>
              <a:rPr lang="en-GB" sz="2400" dirty="0">
                <a:solidFill>
                  <a:prstClr val="black"/>
                </a:solidFill>
                <a:latin typeface="Calibri"/>
              </a:rPr>
              <a:t>(Information correct as </a:t>
            </a:r>
            <a:r>
              <a:rPr lang="en-GB" sz="2400">
                <a:solidFill>
                  <a:prstClr val="black"/>
                </a:solidFill>
                <a:latin typeface="Calibri"/>
              </a:rPr>
              <a:t>of September2022)</a:t>
            </a:r>
            <a:endParaRPr lang="en-GB" sz="2400" dirty="0">
              <a:solidFill>
                <a:prstClr val="black"/>
              </a:solidFill>
              <a:latin typeface="Calibri"/>
            </a:endParaRPr>
          </a:p>
          <a:p>
            <a:br>
              <a:rPr lang="en-GB" sz="2400" dirty="0">
                <a:solidFill>
                  <a:prstClr val="black"/>
                </a:solidFill>
                <a:latin typeface="Calibri"/>
              </a:rPr>
            </a:br>
            <a:endParaRPr lang="en-GB" sz="2800" b="1" dirty="0">
              <a:latin typeface="Calibri" panose="020F0502020204030204" pitchFamily="34" charset="0"/>
              <a:cs typeface="Arial" panose="020B0604020202020204" pitchFamily="34" charset="0"/>
            </a:endParaRPr>
          </a:p>
          <a:p>
            <a:pPr marR="0" lvl="0" defTabSz="914400" eaLnBrk="1" fontAlgn="auto" latinLnBrk="0" hangingPunct="1">
              <a:lnSpc>
                <a:spcPct val="100000"/>
              </a:lnSpc>
              <a:spcBef>
                <a:spcPts val="0"/>
              </a:spcBef>
              <a:spcAft>
                <a:spcPts val="0"/>
              </a:spcAft>
              <a:buClrTx/>
              <a:buSzTx/>
              <a:tabLst/>
              <a:defRPr/>
            </a:pPr>
            <a:br>
              <a:rPr kumimoji="0" lang="en-GB" b="0" i="0" u="none" strike="noStrike" kern="0" cap="none" spc="0" normalizeH="0" baseline="0" noProof="0" dirty="0">
                <a:ln>
                  <a:noFill/>
                </a:ln>
                <a:solidFill>
                  <a:prstClr val="black"/>
                </a:solidFill>
                <a:effectLst/>
                <a:uLnTx/>
                <a:uFillTx/>
                <a:latin typeface="Calibri"/>
              </a:rPr>
            </a:br>
            <a:br>
              <a:rPr kumimoji="0" lang="en-GB" sz="4400" b="0" i="0" u="none" strike="noStrike" kern="0" cap="none" spc="0" normalizeH="0" baseline="0" noProof="0" dirty="0">
                <a:ln>
                  <a:noFill/>
                </a:ln>
                <a:solidFill>
                  <a:prstClr val="black"/>
                </a:solidFill>
                <a:effectLst/>
                <a:uLnTx/>
                <a:uFillTx/>
                <a:latin typeface="Calibri"/>
              </a:rPr>
            </a:br>
            <a:endParaRPr kumimoji="0" lang="en-GB"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070976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Rectangle 8"/>
          <p:cNvSpPr>
            <a:spLocks noGrp="1" noChangeArrowheads="1"/>
          </p:cNvSpPr>
          <p:nvPr>
            <p:ph type="ctrTitle"/>
          </p:nvPr>
        </p:nvSpPr>
        <p:spPr>
          <a:xfrm>
            <a:off x="684213" y="2133602"/>
            <a:ext cx="7772400" cy="1470025"/>
          </a:xfrm>
        </p:spPr>
        <p:txBody>
          <a:bodyPr/>
          <a:lstStyle/>
          <a:p>
            <a:r>
              <a:rPr lang="en-GB" altLang="en-US">
                <a:solidFill>
                  <a:srgbClr val="00ABE5"/>
                </a:solidFill>
              </a:rPr>
              <a:t> </a:t>
            </a:r>
          </a:p>
        </p:txBody>
      </p:sp>
      <p:sp>
        <p:nvSpPr>
          <p:cNvPr id="2054" name="Rectangle 6"/>
          <p:cNvSpPr>
            <a:spLocks noGrp="1" noChangeArrowheads="1"/>
          </p:cNvSpPr>
          <p:nvPr>
            <p:ph type="subTitle" idx="1"/>
          </p:nvPr>
        </p:nvSpPr>
        <p:spPr/>
        <p:txBody>
          <a:bodyPr/>
          <a:lstStyle/>
          <a:p>
            <a:r>
              <a:rPr lang="en-GB" altLang="en-US"/>
              <a:t> </a:t>
            </a:r>
          </a:p>
        </p:txBody>
      </p:sp>
      <p:sp>
        <p:nvSpPr>
          <p:cNvPr id="3" name="Rectangle 2"/>
          <p:cNvSpPr/>
          <p:nvPr/>
        </p:nvSpPr>
        <p:spPr>
          <a:xfrm>
            <a:off x="532265" y="545417"/>
            <a:ext cx="8366076" cy="5989332"/>
          </a:xfrm>
          <a:prstGeom prst="rect">
            <a:avLst/>
          </a:prstGeom>
        </p:spPr>
        <p:txBody>
          <a:bodyPr wrap="square">
            <a:spAutoFit/>
          </a:bodyPr>
          <a:lstStyle/>
          <a:p>
            <a:pPr algn="ctr">
              <a:lnSpc>
                <a:spcPct val="80000"/>
              </a:lnSpc>
            </a:pPr>
            <a:r>
              <a:rPr lang="en-GB" altLang="en-US" sz="4400" dirty="0">
                <a:latin typeface="Arial" pitchFamily="34" charset="0"/>
              </a:rPr>
              <a:t>School Core Offer</a:t>
            </a:r>
          </a:p>
          <a:p>
            <a:pPr lvl="0" algn="ctr"/>
            <a:endParaRPr kumimoji="0" lang="en-GB" sz="4400" b="0" i="0" u="none" strike="noStrike" kern="0" cap="none" spc="0" normalizeH="0" baseline="0" noProof="0" dirty="0">
              <a:ln>
                <a:noFill/>
              </a:ln>
              <a:solidFill>
                <a:prstClr val="black"/>
              </a:solidFill>
              <a:effectLst/>
              <a:uLnTx/>
              <a:uFillTx/>
              <a:latin typeface="Calibri"/>
            </a:endParaRPr>
          </a:p>
          <a:p>
            <a:pPr>
              <a:defRPr/>
            </a:pPr>
            <a:r>
              <a:rPr lang="en-GB" sz="2000" dirty="0">
                <a:solidFill>
                  <a:prstClr val="black"/>
                </a:solidFill>
                <a:latin typeface="Calibri"/>
              </a:rPr>
              <a:t>We offer a range of support and services to all pupils to enhance their learning. These include:</a:t>
            </a:r>
          </a:p>
          <a:p>
            <a:pPr marL="285750" indent="-285750">
              <a:buFont typeface="Arial" panose="020B0604020202020204" pitchFamily="34" charset="0"/>
              <a:buChar char="•"/>
              <a:defRPr/>
            </a:pPr>
            <a:r>
              <a:rPr lang="en-GB" sz="2000" dirty="0">
                <a:solidFill>
                  <a:prstClr val="black"/>
                </a:solidFill>
                <a:latin typeface="Calibri"/>
              </a:rPr>
              <a:t>High quality teaching</a:t>
            </a:r>
          </a:p>
          <a:p>
            <a:pPr marL="285750" indent="-285750">
              <a:buFont typeface="Arial" panose="020B0604020202020204" pitchFamily="34" charset="0"/>
              <a:buChar char="•"/>
              <a:defRPr/>
            </a:pPr>
            <a:r>
              <a:rPr lang="en-GB" sz="2000" dirty="0">
                <a:solidFill>
                  <a:prstClr val="black"/>
                </a:solidFill>
                <a:latin typeface="Calibri"/>
              </a:rPr>
              <a:t>A continuous cycle of assessment, planning and teaching is in place, which takes into account the wide range of abilities, learning styles and interests of children. The majority of children will learn and progress within these arrangements</a:t>
            </a:r>
            <a:r>
              <a:rPr lang="en-GB" sz="2000" dirty="0"/>
              <a:t>. </a:t>
            </a:r>
            <a:endParaRPr lang="en-GB" sz="2000" dirty="0">
              <a:solidFill>
                <a:prstClr val="black"/>
              </a:solidFill>
              <a:latin typeface="Calibri"/>
            </a:endParaRPr>
          </a:p>
          <a:p>
            <a:pPr marL="285750" indent="-285750">
              <a:buFont typeface="Arial" panose="020B0604020202020204" pitchFamily="34" charset="0"/>
              <a:buChar char="•"/>
              <a:defRPr/>
            </a:pPr>
            <a:r>
              <a:rPr lang="en-GB" sz="2000" dirty="0">
                <a:solidFill>
                  <a:prstClr val="black"/>
                </a:solidFill>
                <a:latin typeface="Calibri"/>
              </a:rPr>
              <a:t>Pastoral support</a:t>
            </a:r>
          </a:p>
          <a:p>
            <a:pPr marL="285750" indent="-285750">
              <a:buFont typeface="Arial" panose="020B0604020202020204" pitchFamily="34" charset="0"/>
              <a:buChar char="•"/>
              <a:defRPr/>
            </a:pPr>
            <a:r>
              <a:rPr lang="en-GB" sz="2000" dirty="0">
                <a:solidFill>
                  <a:prstClr val="black"/>
                </a:solidFill>
                <a:latin typeface="Calibri"/>
              </a:rPr>
              <a:t>Individualised support as needed for behaviour or learning.</a:t>
            </a:r>
          </a:p>
          <a:p>
            <a:pPr marL="285750" indent="-285750">
              <a:buFont typeface="Arial" panose="020B0604020202020204" pitchFamily="34" charset="0"/>
              <a:buChar char="•"/>
              <a:defRPr/>
            </a:pPr>
            <a:r>
              <a:rPr lang="en-GB" sz="2000" dirty="0">
                <a:solidFill>
                  <a:prstClr val="black"/>
                </a:solidFill>
                <a:latin typeface="Calibri"/>
              </a:rPr>
              <a:t>A range of ICT programs to support children at home and school.</a:t>
            </a:r>
          </a:p>
          <a:p>
            <a:pPr marL="285750" indent="-285750">
              <a:buFont typeface="Arial" panose="020B0604020202020204" pitchFamily="34" charset="0"/>
              <a:buChar char="•"/>
              <a:defRPr/>
            </a:pPr>
            <a:endParaRPr lang="en-GB" sz="2400" dirty="0">
              <a:solidFill>
                <a:prstClr val="black"/>
              </a:solidFill>
              <a:latin typeface="Calibri"/>
            </a:endParaRPr>
          </a:p>
          <a:p>
            <a:pPr marR="0" lvl="0" defTabSz="914400" eaLnBrk="1" fontAlgn="auto" latinLnBrk="0" hangingPunct="1">
              <a:lnSpc>
                <a:spcPct val="100000"/>
              </a:lnSpc>
              <a:spcBef>
                <a:spcPts val="0"/>
              </a:spcBef>
              <a:spcAft>
                <a:spcPts val="0"/>
              </a:spcAft>
              <a:buClrTx/>
              <a:buSzTx/>
              <a:tabLst/>
              <a:defRPr/>
            </a:pPr>
            <a:br>
              <a:rPr kumimoji="0" lang="en-GB" b="0" i="0" u="none" strike="noStrike" kern="0" cap="none" spc="0" normalizeH="0" baseline="0" noProof="0" dirty="0">
                <a:ln>
                  <a:noFill/>
                </a:ln>
                <a:solidFill>
                  <a:prstClr val="black"/>
                </a:solidFill>
                <a:effectLst/>
                <a:uLnTx/>
                <a:uFillTx/>
                <a:latin typeface="Calibri"/>
              </a:rPr>
            </a:br>
            <a:br>
              <a:rPr kumimoji="0" lang="en-GB" sz="4400" b="0" i="0" u="none" strike="noStrike" kern="0" cap="none" spc="0" normalizeH="0" baseline="0" noProof="0" dirty="0">
                <a:ln>
                  <a:noFill/>
                </a:ln>
                <a:solidFill>
                  <a:prstClr val="black"/>
                </a:solidFill>
                <a:effectLst/>
                <a:uLnTx/>
                <a:uFillTx/>
                <a:latin typeface="Calibri"/>
              </a:rPr>
            </a:br>
            <a:endParaRPr kumimoji="0" lang="en-GB"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66200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3"/>
          <p:cNvGrpSpPr>
            <a:grpSpLocks/>
          </p:cNvGrpSpPr>
          <p:nvPr/>
        </p:nvGrpSpPr>
        <p:grpSpPr bwMode="auto">
          <a:xfrm>
            <a:off x="1" y="8"/>
            <a:ext cx="9144000" cy="6857991"/>
            <a:chOff x="-1" y="35"/>
            <a:chExt cx="16806" cy="11807"/>
          </a:xfrm>
        </p:grpSpPr>
        <p:sp>
          <p:nvSpPr>
            <p:cNvPr id="43" name="Rectangle 44"/>
            <p:cNvSpPr>
              <a:spLocks noChangeArrowheads="1"/>
            </p:cNvSpPr>
            <p:nvPr/>
          </p:nvSpPr>
          <p:spPr bwMode="auto">
            <a:xfrm>
              <a:off x="-1" y="35"/>
              <a:ext cx="8447" cy="5911"/>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Rectangle 45"/>
            <p:cNvSpPr>
              <a:spLocks noChangeArrowheads="1"/>
            </p:cNvSpPr>
            <p:nvPr/>
          </p:nvSpPr>
          <p:spPr bwMode="auto">
            <a:xfrm>
              <a:off x="8423" y="35"/>
              <a:ext cx="8382" cy="5911"/>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Rectangle 46"/>
            <p:cNvSpPr>
              <a:spLocks noChangeArrowheads="1"/>
            </p:cNvSpPr>
            <p:nvPr/>
          </p:nvSpPr>
          <p:spPr bwMode="auto">
            <a:xfrm>
              <a:off x="-1" y="5931"/>
              <a:ext cx="8447" cy="5911"/>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Rectangle 47"/>
            <p:cNvSpPr>
              <a:spLocks noChangeArrowheads="1"/>
            </p:cNvSpPr>
            <p:nvPr/>
          </p:nvSpPr>
          <p:spPr bwMode="auto">
            <a:xfrm>
              <a:off x="8423" y="5931"/>
              <a:ext cx="8382" cy="5911"/>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49" name="Group 48"/>
          <p:cNvGrpSpPr/>
          <p:nvPr/>
        </p:nvGrpSpPr>
        <p:grpSpPr>
          <a:xfrm>
            <a:off x="3203113" y="2082969"/>
            <a:ext cx="2712085" cy="2994887"/>
            <a:chOff x="3949065" y="2419851"/>
            <a:chExt cx="2712085" cy="2994887"/>
          </a:xfrm>
        </p:grpSpPr>
        <p:sp>
          <p:nvSpPr>
            <p:cNvPr id="48" name="Oval 48"/>
            <p:cNvSpPr>
              <a:spLocks noChangeArrowheads="1"/>
            </p:cNvSpPr>
            <p:nvPr/>
          </p:nvSpPr>
          <p:spPr bwMode="auto">
            <a:xfrm>
              <a:off x="4325938" y="2693988"/>
              <a:ext cx="2082800" cy="208280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41" name="Group 40"/>
            <p:cNvGrpSpPr/>
            <p:nvPr/>
          </p:nvGrpSpPr>
          <p:grpSpPr>
            <a:xfrm>
              <a:off x="3949065" y="2419851"/>
              <a:ext cx="2712085" cy="2994887"/>
              <a:chOff x="3949065" y="2409825"/>
              <a:chExt cx="2712085" cy="2994887"/>
            </a:xfrm>
          </p:grpSpPr>
          <p:grpSp>
            <p:nvGrpSpPr>
              <p:cNvPr id="40" name="Group 39"/>
              <p:cNvGrpSpPr/>
              <p:nvPr/>
            </p:nvGrpSpPr>
            <p:grpSpPr>
              <a:xfrm>
                <a:off x="3949065" y="2409825"/>
                <a:ext cx="2712085" cy="2984500"/>
                <a:chOff x="3949065" y="2416175"/>
                <a:chExt cx="2712085" cy="2984500"/>
              </a:xfrm>
            </p:grpSpPr>
            <p:grpSp>
              <p:nvGrpSpPr>
                <p:cNvPr id="28" name="Group 29"/>
                <p:cNvGrpSpPr>
                  <a:grpSpLocks/>
                </p:cNvGrpSpPr>
                <p:nvPr/>
              </p:nvGrpSpPr>
              <p:grpSpPr bwMode="auto">
                <a:xfrm>
                  <a:off x="3949065" y="2416175"/>
                  <a:ext cx="2712085" cy="2967351"/>
                  <a:chOff x="6219" y="3806"/>
                  <a:chExt cx="4271" cy="4672"/>
                </a:xfrm>
              </p:grpSpPr>
              <p:sp>
                <p:nvSpPr>
                  <p:cNvPr id="29" name="AutoShape 30"/>
                  <p:cNvSpPr>
                    <a:spLocks noChangeArrowheads="1"/>
                  </p:cNvSpPr>
                  <p:nvPr/>
                </p:nvSpPr>
                <p:spPr bwMode="auto">
                  <a:xfrm rot="-12923631">
                    <a:off x="6423" y="3806"/>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grpSp>
                <p:nvGrpSpPr>
                  <p:cNvPr id="30" name="Group 31"/>
                  <p:cNvGrpSpPr>
                    <a:grpSpLocks/>
                  </p:cNvGrpSpPr>
                  <p:nvPr/>
                </p:nvGrpSpPr>
                <p:grpSpPr bwMode="auto">
                  <a:xfrm>
                    <a:off x="6219" y="3817"/>
                    <a:ext cx="4271" cy="4661"/>
                    <a:chOff x="6219" y="3817"/>
                    <a:chExt cx="4271" cy="4661"/>
                  </a:xfrm>
                </p:grpSpPr>
                <p:sp>
                  <p:nvSpPr>
                    <p:cNvPr id="31" name="AutoShape 32"/>
                    <p:cNvSpPr>
                      <a:spLocks noChangeArrowheads="1"/>
                    </p:cNvSpPr>
                    <p:nvPr/>
                  </p:nvSpPr>
                  <p:spPr bwMode="auto">
                    <a:xfrm rot="3370115">
                      <a:off x="6331" y="3746"/>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AutoShape 33"/>
                    <p:cNvSpPr>
                      <a:spLocks noChangeArrowheads="1"/>
                    </p:cNvSpPr>
                    <p:nvPr/>
                  </p:nvSpPr>
                  <p:spPr bwMode="auto">
                    <a:xfrm rot="-23651268">
                      <a:off x="6391" y="3817"/>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AutoShape 34"/>
                    <p:cNvSpPr>
                      <a:spLocks noChangeArrowheads="1"/>
                    </p:cNvSpPr>
                    <p:nvPr/>
                  </p:nvSpPr>
                  <p:spPr bwMode="auto">
                    <a:xfrm rot="-29084141">
                      <a:off x="6420" y="3842"/>
                      <a:ext cx="3958" cy="4182"/>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WordArt 35"/>
                    <p:cNvSpPr>
                      <a:spLocks noChangeArrowheads="1" noChangeShapeType="1" noTextEdit="1"/>
                    </p:cNvSpPr>
                    <p:nvPr/>
                  </p:nvSpPr>
                  <p:spPr bwMode="auto">
                    <a:xfrm rot="-1723048">
                      <a:off x="7166" y="4381"/>
                      <a:ext cx="1476" cy="924"/>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730"/>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Assess</a:t>
                      </a:r>
                    </a:p>
                  </p:txBody>
                </p:sp>
                <p:sp>
                  <p:nvSpPr>
                    <p:cNvPr id="35" name="WordArt 36"/>
                    <p:cNvSpPr>
                      <a:spLocks noChangeArrowheads="1" noChangeShapeType="1" noTextEdit="1"/>
                    </p:cNvSpPr>
                    <p:nvPr/>
                  </p:nvSpPr>
                  <p:spPr bwMode="auto">
                    <a:xfrm rot="3874958">
                      <a:off x="8864" y="4922"/>
                      <a:ext cx="1160" cy="726"/>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558"/>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Plan</a:t>
                      </a:r>
                    </a:p>
                  </p:txBody>
                </p:sp>
                <p:sp>
                  <p:nvSpPr>
                    <p:cNvPr id="36" name="WordArt 37"/>
                    <p:cNvSpPr>
                      <a:spLocks noChangeArrowheads="1" noChangeShapeType="1" noTextEdit="1"/>
                    </p:cNvSpPr>
                    <p:nvPr/>
                  </p:nvSpPr>
                  <p:spPr bwMode="auto">
                    <a:xfrm rot="8930439">
                      <a:off x="8786" y="6967"/>
                      <a:ext cx="559" cy="350"/>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844"/>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Do</a:t>
                      </a:r>
                    </a:p>
                  </p:txBody>
                </p:sp>
                <p:sp>
                  <p:nvSpPr>
                    <p:cNvPr id="37" name="WordArt 38"/>
                    <p:cNvSpPr>
                      <a:spLocks noChangeArrowheads="1" noChangeShapeType="1" noTextEdit="1"/>
                    </p:cNvSpPr>
                    <p:nvPr/>
                  </p:nvSpPr>
                  <p:spPr bwMode="auto">
                    <a:xfrm rot="14214046">
                      <a:off x="6572" y="5923"/>
                      <a:ext cx="1476" cy="924"/>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730"/>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Review</a:t>
                      </a:r>
                    </a:p>
                  </p:txBody>
                </p:sp>
                <p:sp>
                  <p:nvSpPr>
                    <p:cNvPr id="38" name="AutoShape 39"/>
                    <p:cNvSpPr>
                      <a:spLocks noChangeArrowheads="1"/>
                    </p:cNvSpPr>
                    <p:nvPr/>
                  </p:nvSpPr>
                  <p:spPr bwMode="auto">
                    <a:xfrm rot="16200000">
                      <a:off x="6986" y="7027"/>
                      <a:ext cx="1940" cy="962"/>
                    </a:xfrm>
                    <a:prstGeom prst="triangle">
                      <a:avLst>
                        <a:gd name="adj" fmla="val 52866"/>
                      </a:avLst>
                    </a:prstGeom>
                    <a:solidFill>
                      <a:srgbClr val="00B0F0"/>
                    </a:solidFill>
                    <a:ln w="9525" algn="ctr">
                      <a:solidFill>
                        <a:srgbClr val="00B0F0"/>
                      </a:solidFill>
                      <a:miter lim="800000"/>
                      <a:headEnd/>
                      <a:tailEnd/>
                    </a:ln>
                    <a:effectLst/>
                    <a:extLs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grpSp>
            </p:grpSp>
            <p:cxnSp>
              <p:nvCxnSpPr>
                <p:cNvPr id="1064" name="AutoShape 40"/>
                <p:cNvCxnSpPr>
                  <a:cxnSpLocks noChangeShapeType="1"/>
                </p:cNvCxnSpPr>
                <p:nvPr/>
              </p:nvCxnSpPr>
              <p:spPr bwMode="auto">
                <a:xfrm flipV="1">
                  <a:off x="5364480" y="4133580"/>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065" name="AutoShape 41"/>
                <p:cNvCxnSpPr>
                  <a:cxnSpLocks noChangeShapeType="1"/>
                </p:cNvCxnSpPr>
                <p:nvPr/>
              </p:nvCxnSpPr>
              <p:spPr bwMode="auto">
                <a:xfrm flipH="1" flipV="1">
                  <a:off x="4746625" y="4738229"/>
                  <a:ext cx="617855" cy="662446"/>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cxnSp>
              <p:nvCxnSpPr>
                <p:cNvPr id="1066" name="AutoShape 42"/>
                <p:cNvCxnSpPr>
                  <a:cxnSpLocks noChangeShapeType="1"/>
                </p:cNvCxnSpPr>
                <p:nvPr/>
              </p:nvCxnSpPr>
              <p:spPr bwMode="auto">
                <a:xfrm flipH="1">
                  <a:off x="4743226" y="4133580"/>
                  <a:ext cx="617220" cy="604649"/>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cxnSp>
            <p:nvCxnSpPr>
              <p:cNvPr id="45" name="AutoShape 40"/>
              <p:cNvCxnSpPr>
                <a:cxnSpLocks noChangeShapeType="1"/>
              </p:cNvCxnSpPr>
              <p:nvPr/>
            </p:nvCxnSpPr>
            <p:spPr bwMode="auto">
              <a:xfrm flipV="1">
                <a:off x="5364088" y="5036969"/>
                <a:ext cx="635" cy="367743"/>
              </a:xfrm>
              <a:prstGeom prst="straightConnector1">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rgbClr val="7030A0">
                          <a:alpha val="50000"/>
                        </a:srgbClr>
                      </a:outerShdw>
                    </a:effectLst>
                  </a14:hiddenEffects>
                </a:ext>
              </a:extLst>
            </p:spPr>
          </p:cxnSp>
        </p:grpSp>
      </p:grpSp>
      <p:sp>
        <p:nvSpPr>
          <p:cNvPr id="50" name="Text Box 2"/>
          <p:cNvSpPr txBox="1">
            <a:spLocks noChangeArrowheads="1"/>
          </p:cNvSpPr>
          <p:nvPr/>
        </p:nvSpPr>
        <p:spPr bwMode="auto">
          <a:xfrm>
            <a:off x="130176" y="285750"/>
            <a:ext cx="4251325" cy="283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lgn="just">
              <a:buFont typeface="Arial" panose="020B0604020202020204" pitchFamily="34" charset="0"/>
              <a:buChar char="•"/>
            </a:pPr>
            <a:r>
              <a:rPr lang="en-GB" sz="1100" dirty="0"/>
              <a:t>Pupils with SEND are identified through gathering a wide range of information from parents, teachers, support staff and external agencies.  </a:t>
            </a:r>
          </a:p>
          <a:p>
            <a:pPr marL="171450" lvl="0" indent="-171450" algn="just">
              <a:buFont typeface="Arial" panose="020B0604020202020204" pitchFamily="34" charset="0"/>
              <a:buChar char="•"/>
            </a:pPr>
            <a:r>
              <a:rPr lang="en-GB" sz="1100" dirty="0"/>
              <a:t>The school informs parents when special needs are first identified.</a:t>
            </a:r>
          </a:p>
          <a:p>
            <a:pPr marL="171450" lvl="0" indent="-171450" algn="just">
              <a:buFont typeface="Arial" panose="020B0604020202020204" pitchFamily="34" charset="0"/>
              <a:buChar char="•"/>
            </a:pPr>
            <a:r>
              <a:rPr lang="en-GB" sz="1100" dirty="0"/>
              <a:t> Parents with concerns about their child’s SEND should contact their child’s class teacher in the first instance.  The teacher responsible for Special Needs and Disability across school   (</a:t>
            </a:r>
            <a:r>
              <a:rPr lang="en-GB" sz="1100" dirty="0" err="1"/>
              <a:t>SENCo</a:t>
            </a:r>
            <a:r>
              <a:rPr lang="en-GB" sz="1100" dirty="0"/>
              <a:t>) is Mrs </a:t>
            </a:r>
            <a:r>
              <a:rPr lang="en-GB" sz="1100"/>
              <a:t>A Dunford </a:t>
            </a:r>
            <a:r>
              <a:rPr lang="en-GB" sz="1100" dirty="0"/>
              <a:t>and she can be contacted via the school office on 01642 581305.</a:t>
            </a:r>
            <a:r>
              <a:rPr lang="en-GB" altLang="en-US" sz="1100" dirty="0">
                <a:cs typeface="Arial" pitchFamily="34" charset="0"/>
              </a:rPr>
              <a:t> </a:t>
            </a:r>
          </a:p>
          <a:p>
            <a:pPr marL="171450" indent="-171450" algn="just" fontAlgn="base">
              <a:spcBef>
                <a:spcPct val="0"/>
              </a:spcBef>
              <a:spcAft>
                <a:spcPct val="0"/>
              </a:spcAft>
              <a:buFont typeface="Arial" panose="020B0604020202020204" pitchFamily="34" charset="0"/>
              <a:buChar char="•"/>
            </a:pPr>
            <a:r>
              <a:rPr lang="en-GB" altLang="en-US" sz="1100" dirty="0">
                <a:cs typeface="Arial" pitchFamily="34" charset="0"/>
              </a:rPr>
              <a:t>We offer high quality teaching and pastoral support to all pupils.</a:t>
            </a:r>
          </a:p>
          <a:p>
            <a:pPr marL="171450" indent="-171450" algn="just" fontAlgn="base">
              <a:spcBef>
                <a:spcPct val="0"/>
              </a:spcBef>
              <a:spcAft>
                <a:spcPct val="0"/>
              </a:spcAft>
              <a:buFont typeface="Arial" panose="020B0604020202020204" pitchFamily="34" charset="0"/>
              <a:buChar char="•"/>
            </a:pPr>
            <a:r>
              <a:rPr lang="en-GB" altLang="en-US" sz="1100" dirty="0">
                <a:cs typeface="Arial" pitchFamily="34" charset="0"/>
              </a:rPr>
              <a:t>Children are involved in setting their own targets and in discussions with their teachers about how they are learning</a:t>
            </a:r>
            <a:r>
              <a:rPr lang="en-GB" altLang="en-US" sz="1200" dirty="0">
                <a:cs typeface="Arial" pitchFamily="34" charset="0"/>
              </a:rPr>
              <a:t>.</a:t>
            </a:r>
            <a:endParaRPr kumimoji="0" lang="en-US" altLang="en-US" sz="1200" b="0" i="0" u="none" strike="noStrike" cap="none" normalizeH="0" baseline="0" dirty="0">
              <a:ln>
                <a:noFill/>
              </a:ln>
              <a:solidFill>
                <a:schemeClr val="tx1"/>
              </a:solidFill>
              <a:effectLst/>
              <a:cs typeface="Arial" pitchFamily="34" charset="0"/>
            </a:endParaRPr>
          </a:p>
          <a:p>
            <a:pPr marL="171450" lvl="0" indent="-171450" algn="just">
              <a:buFont typeface="Arial" panose="020B0604020202020204" pitchFamily="34" charset="0"/>
              <a:buChar char="•"/>
            </a:pPr>
            <a:endParaRPr lang="en-GB" sz="1200" dirty="0"/>
          </a:p>
        </p:txBody>
      </p:sp>
      <p:sp>
        <p:nvSpPr>
          <p:cNvPr id="51" name="Text Box 2"/>
          <p:cNvSpPr txBox="1">
            <a:spLocks noChangeArrowheads="1"/>
          </p:cNvSpPr>
          <p:nvPr/>
        </p:nvSpPr>
        <p:spPr bwMode="auto">
          <a:xfrm>
            <a:off x="4756590" y="152982"/>
            <a:ext cx="4210050" cy="1568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171450" lvl="0" indent="-171450" algn="just">
              <a:buFont typeface="Arial" panose="020B0604020202020204" pitchFamily="34" charset="0"/>
              <a:buChar char="•"/>
            </a:pPr>
            <a:r>
              <a:rPr lang="en-GB" sz="1100" dirty="0"/>
              <a:t>The needs of the majority of children with SEND will be met within the classroom. This is because teachers differentiate well and have support from a range of staff with SEN expertise. Some children may work in smaller groups or individually.</a:t>
            </a:r>
          </a:p>
          <a:p>
            <a:pPr marL="171450" lvl="0" indent="-171450" algn="just">
              <a:buFont typeface="Arial" panose="020B0604020202020204" pitchFamily="34" charset="0"/>
              <a:buChar char="•"/>
            </a:pPr>
            <a:r>
              <a:rPr lang="en-GB" sz="1100" dirty="0"/>
              <a:t>Children may be taught by our </a:t>
            </a:r>
            <a:r>
              <a:rPr lang="en-GB" sz="1100" dirty="0" err="1"/>
              <a:t>SENCo</a:t>
            </a:r>
            <a:r>
              <a:rPr lang="en-GB" sz="1100" dirty="0"/>
              <a:t> , Deputy Head, specialist Teaching Assistants or external specialists.</a:t>
            </a:r>
          </a:p>
          <a:p>
            <a:pPr marL="171450" lvl="0" indent="-171450" algn="just">
              <a:buFont typeface="Arial" panose="020B0604020202020204" pitchFamily="34" charset="0"/>
              <a:buChar char="•"/>
            </a:pPr>
            <a:r>
              <a:rPr lang="en-GB" sz="1100" dirty="0"/>
              <a:t>All staff responsible for a pupil with SEND receive appropriate information, support and training to ensure they are able to meet the child’s needs.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Arial" pitchFamily="34" charset="0"/>
              <a:cs typeface="Arial" pitchFamily="34" charset="0"/>
            </a:endParaRPr>
          </a:p>
        </p:txBody>
      </p:sp>
      <p:sp>
        <p:nvSpPr>
          <p:cNvPr id="52" name="Text Box 2"/>
          <p:cNvSpPr txBox="1">
            <a:spLocks noChangeArrowheads="1"/>
          </p:cNvSpPr>
          <p:nvPr/>
        </p:nvSpPr>
        <p:spPr bwMode="auto">
          <a:xfrm>
            <a:off x="98426" y="3565527"/>
            <a:ext cx="3254375" cy="124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lgn="just">
              <a:buFont typeface="Arial" panose="020B0604020202020204" pitchFamily="34" charset="0"/>
              <a:buChar char="•"/>
            </a:pPr>
            <a:r>
              <a:rPr lang="en-GB" sz="1100" dirty="0"/>
              <a:t>The class teacher and/or the SENCO will monitor the child’s progress and review targets with parents termly.</a:t>
            </a:r>
          </a:p>
        </p:txBody>
      </p:sp>
      <p:sp>
        <p:nvSpPr>
          <p:cNvPr id="53" name="Text Box 52"/>
          <p:cNvSpPr txBox="1">
            <a:spLocks noChangeArrowheads="1"/>
          </p:cNvSpPr>
          <p:nvPr/>
        </p:nvSpPr>
        <p:spPr bwMode="auto">
          <a:xfrm>
            <a:off x="-374650" y="4164102"/>
            <a:ext cx="4032250" cy="318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628650" lvl="1" indent="-171450" algn="just" fontAlgn="base">
              <a:spcBef>
                <a:spcPct val="0"/>
              </a:spcBef>
              <a:spcAft>
                <a:spcPts val="1000"/>
              </a:spcAft>
              <a:buFont typeface="Arial" panose="020B0604020202020204" pitchFamily="34" charset="0"/>
              <a:buChar char="•"/>
            </a:pPr>
            <a:r>
              <a:rPr lang="en-GB" sz="1100" dirty="0"/>
              <a:t>Children’s progress is closely monitored and interventions are evaluated and adjusted according to the child’s ongoing needs.</a:t>
            </a:r>
          </a:p>
          <a:p>
            <a:pPr marL="628650" lvl="1" indent="-171450" algn="just" fontAlgn="base">
              <a:spcBef>
                <a:spcPct val="0"/>
              </a:spcBef>
              <a:spcAft>
                <a:spcPts val="1000"/>
              </a:spcAft>
              <a:buFont typeface="Arial" panose="020B0604020202020204" pitchFamily="34" charset="0"/>
              <a:buChar char="•"/>
            </a:pPr>
            <a:r>
              <a:rPr lang="en-GB" altLang="en-US" sz="1100" dirty="0"/>
              <a:t>Details of our SEND policy, LA Local Offer and  SEND code of practice are available by clicking on the link below.</a:t>
            </a:r>
          </a:p>
          <a:p>
            <a:pPr marL="628650" lvl="1" indent="-171450" algn="just" fontAlgn="base">
              <a:spcBef>
                <a:spcPct val="0"/>
              </a:spcBef>
              <a:spcAft>
                <a:spcPts val="1000"/>
              </a:spcAft>
              <a:buFont typeface="Arial" panose="020B0604020202020204" pitchFamily="34" charset="0"/>
              <a:buChar char="•"/>
            </a:pPr>
            <a:r>
              <a:rPr lang="en-GB" altLang="en-US" sz="1100" dirty="0"/>
              <a:t>Caroline Fell manages the SEND Information and Advice Service for parents and she can be contacted on 01642 527109</a:t>
            </a:r>
            <a:endParaRPr lang="en-US" altLang="en-US" sz="1100" dirty="0"/>
          </a:p>
        </p:txBody>
      </p:sp>
      <p:sp>
        <p:nvSpPr>
          <p:cNvPr id="54" name="Text Box 2"/>
          <p:cNvSpPr txBox="1">
            <a:spLocks noChangeArrowheads="1"/>
          </p:cNvSpPr>
          <p:nvPr/>
        </p:nvSpPr>
        <p:spPr bwMode="auto">
          <a:xfrm>
            <a:off x="5313642" y="4426604"/>
            <a:ext cx="4043362" cy="63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z="1200" dirty="0"/>
              <a:t> </a:t>
            </a:r>
          </a:p>
        </p:txBody>
      </p:sp>
      <p:sp>
        <p:nvSpPr>
          <p:cNvPr id="55" name="Text Box 2"/>
          <p:cNvSpPr txBox="1">
            <a:spLocks noChangeArrowheads="1"/>
          </p:cNvSpPr>
          <p:nvPr/>
        </p:nvSpPr>
        <p:spPr bwMode="auto">
          <a:xfrm>
            <a:off x="5886450" y="3679826"/>
            <a:ext cx="3009900" cy="1144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lgn="just">
              <a:buFont typeface="Arial" panose="020B0604020202020204" pitchFamily="34" charset="0"/>
              <a:buChar char="•"/>
            </a:pPr>
            <a:r>
              <a:rPr lang="en-GB" sz="1100" dirty="0"/>
              <a:t>SEND provision will be provided in class and small groups as well as 1:1 depending upon the child’s needs.</a:t>
            </a:r>
          </a:p>
          <a:p>
            <a:pPr marL="171450" lvl="0" indent="-171450" algn="just">
              <a:buFont typeface="Arial" panose="020B0604020202020204" pitchFamily="34" charset="0"/>
              <a:buChar char="•"/>
            </a:pPr>
            <a:r>
              <a:rPr lang="en-GB" sz="1100" dirty="0"/>
              <a:t>The class teacher remains the lead professional for SEND pupils.</a:t>
            </a:r>
          </a:p>
          <a:p>
            <a:pPr lvl="0" algn="just"/>
            <a:endParaRPr kumimoji="0" lang="en-US" altLang="en-US" sz="1100" b="0" i="0" u="none" strike="noStrike" cap="none" normalizeH="0" baseline="0" dirty="0">
              <a:ln>
                <a:noFill/>
              </a:ln>
              <a:solidFill>
                <a:schemeClr val="tx1"/>
              </a:solidFill>
              <a:effectLst/>
              <a:cs typeface="Arial" pitchFamily="34" charset="0"/>
            </a:endParaRPr>
          </a:p>
        </p:txBody>
      </p:sp>
      <p:grpSp>
        <p:nvGrpSpPr>
          <p:cNvPr id="58" name="Group 57"/>
          <p:cNvGrpSpPr/>
          <p:nvPr/>
        </p:nvGrpSpPr>
        <p:grpSpPr>
          <a:xfrm>
            <a:off x="285750" y="2952750"/>
            <a:ext cx="2590800" cy="336352"/>
            <a:chOff x="285750" y="2952750"/>
            <a:chExt cx="2590800" cy="336352"/>
          </a:xfrm>
        </p:grpSpPr>
        <p:sp>
          <p:nvSpPr>
            <p:cNvPr id="56" name="Rounded Rectangle 55"/>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57" name="TextBox 56">
              <a:hlinkClick r:id="rId2" action="ppaction://hlinksldjump"/>
            </p:cNvPr>
            <p:cNvSpPr txBox="1"/>
            <p:nvPr/>
          </p:nvSpPr>
          <p:spPr>
            <a:xfrm>
              <a:off x="409575" y="2981325"/>
              <a:ext cx="2447925" cy="307777"/>
            </a:xfrm>
            <a:prstGeom prst="rect">
              <a:avLst/>
            </a:prstGeom>
            <a:noFill/>
          </p:spPr>
          <p:txBody>
            <a:bodyPr wrap="square" rtlCol="0">
              <a:spAutoFit/>
            </a:bodyPr>
            <a:lstStyle/>
            <a:p>
              <a:pPr algn="ctr"/>
              <a:r>
                <a:rPr lang="en-GB" sz="1400" b="1" dirty="0">
                  <a:hlinkClick r:id="rId2" action="ppaction://hlinksldjump"/>
                </a:rPr>
                <a:t>More information</a:t>
              </a:r>
              <a:endParaRPr lang="en-GB" sz="1400" b="1" dirty="0"/>
            </a:p>
          </p:txBody>
        </p:sp>
      </p:grpSp>
      <p:grpSp>
        <p:nvGrpSpPr>
          <p:cNvPr id="65" name="Group 64"/>
          <p:cNvGrpSpPr/>
          <p:nvPr/>
        </p:nvGrpSpPr>
        <p:grpSpPr>
          <a:xfrm>
            <a:off x="6224272" y="2963256"/>
            <a:ext cx="2590800" cy="336352"/>
            <a:chOff x="285750" y="2952750"/>
            <a:chExt cx="2590800" cy="336352"/>
          </a:xfrm>
        </p:grpSpPr>
        <p:sp>
          <p:nvSpPr>
            <p:cNvPr id="66" name="Rounded Rectangle 65"/>
            <p:cNvSpPr/>
            <p:nvPr/>
          </p:nvSpPr>
          <p:spPr>
            <a:xfrm>
              <a:off x="285750" y="2952750"/>
              <a:ext cx="2590800" cy="3238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67" name="TextBox 66"/>
            <p:cNvSpPr txBox="1"/>
            <p:nvPr/>
          </p:nvSpPr>
          <p:spPr>
            <a:xfrm>
              <a:off x="409575" y="2981325"/>
              <a:ext cx="2447925" cy="307777"/>
            </a:xfrm>
            <a:prstGeom prst="rect">
              <a:avLst/>
            </a:prstGeom>
            <a:noFill/>
          </p:spPr>
          <p:txBody>
            <a:bodyPr wrap="square" rtlCol="0">
              <a:spAutoFit/>
            </a:bodyPr>
            <a:lstStyle/>
            <a:p>
              <a:pPr algn="ctr"/>
              <a:r>
                <a:rPr lang="en-GB" sz="1400" b="1" dirty="0">
                  <a:hlinkClick r:id="rId3" action="ppaction://hlinksldjump"/>
                </a:rPr>
                <a:t>More information</a:t>
              </a:r>
              <a:endParaRPr lang="en-GB" sz="1400" b="1" dirty="0"/>
            </a:p>
          </p:txBody>
        </p:sp>
      </p:grpSp>
      <p:grpSp>
        <p:nvGrpSpPr>
          <p:cNvPr id="68" name="Group 67"/>
          <p:cNvGrpSpPr/>
          <p:nvPr/>
        </p:nvGrpSpPr>
        <p:grpSpPr>
          <a:xfrm>
            <a:off x="285750" y="6384379"/>
            <a:ext cx="2590800" cy="323850"/>
            <a:chOff x="285750" y="2984282"/>
            <a:chExt cx="2590800" cy="323850"/>
          </a:xfrm>
        </p:grpSpPr>
        <p:sp>
          <p:nvSpPr>
            <p:cNvPr id="69" name="Rounded Rectangle 68"/>
            <p:cNvSpPr/>
            <p:nvPr/>
          </p:nvSpPr>
          <p:spPr>
            <a:xfrm>
              <a:off x="285750" y="2984282"/>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0" name="TextBox 69"/>
            <p:cNvSpPr txBox="1"/>
            <p:nvPr/>
          </p:nvSpPr>
          <p:spPr>
            <a:xfrm>
              <a:off x="409575" y="2997091"/>
              <a:ext cx="2447925" cy="307777"/>
            </a:xfrm>
            <a:prstGeom prst="rect">
              <a:avLst/>
            </a:prstGeom>
            <a:noFill/>
          </p:spPr>
          <p:txBody>
            <a:bodyPr wrap="square" rtlCol="0">
              <a:spAutoFit/>
            </a:bodyPr>
            <a:lstStyle/>
            <a:p>
              <a:pPr algn="ctr"/>
              <a:r>
                <a:rPr lang="en-GB" sz="1400" b="1" dirty="0">
                  <a:hlinkClick r:id="rId4" action="ppaction://hlinksldjump"/>
                </a:rPr>
                <a:t>More information</a:t>
              </a:r>
              <a:endParaRPr lang="en-GB" sz="1400" b="1" dirty="0"/>
            </a:p>
          </p:txBody>
        </p:sp>
      </p:grpSp>
      <p:grpSp>
        <p:nvGrpSpPr>
          <p:cNvPr id="71" name="Group 70"/>
          <p:cNvGrpSpPr/>
          <p:nvPr/>
        </p:nvGrpSpPr>
        <p:grpSpPr>
          <a:xfrm>
            <a:off x="6224272" y="6317742"/>
            <a:ext cx="2590800" cy="336352"/>
            <a:chOff x="285750" y="2952750"/>
            <a:chExt cx="2590800" cy="336352"/>
          </a:xfrm>
        </p:grpSpPr>
        <p:sp>
          <p:nvSpPr>
            <p:cNvPr id="72" name="Rounded Rectangle 71"/>
            <p:cNvSpPr/>
            <p:nvPr/>
          </p:nvSpPr>
          <p:spPr>
            <a:xfrm>
              <a:off x="285750" y="2952750"/>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73" name="TextBox 72"/>
            <p:cNvSpPr txBox="1"/>
            <p:nvPr/>
          </p:nvSpPr>
          <p:spPr>
            <a:xfrm>
              <a:off x="409575" y="2981325"/>
              <a:ext cx="2447925" cy="307777"/>
            </a:xfrm>
            <a:prstGeom prst="rect">
              <a:avLst/>
            </a:prstGeom>
            <a:noFill/>
          </p:spPr>
          <p:txBody>
            <a:bodyPr wrap="square" rtlCol="0">
              <a:spAutoFit/>
            </a:bodyPr>
            <a:lstStyle/>
            <a:p>
              <a:pPr algn="ctr"/>
              <a:r>
                <a:rPr lang="en-GB" sz="1400" b="1" dirty="0">
                  <a:hlinkClick r:id="rId5" action="ppaction://hlinksldjump"/>
                </a:rPr>
                <a:t>More information</a:t>
              </a:r>
              <a:endParaRPr lang="en-GB" sz="1400" b="1" dirty="0"/>
            </a:p>
          </p:txBody>
        </p:sp>
      </p:grpSp>
      <p:sp>
        <p:nvSpPr>
          <p:cNvPr id="74" name="Text Box 2"/>
          <p:cNvSpPr txBox="1">
            <a:spLocks noChangeArrowheads="1"/>
          </p:cNvSpPr>
          <p:nvPr/>
        </p:nvSpPr>
        <p:spPr bwMode="auto">
          <a:xfrm>
            <a:off x="4756590" y="4657829"/>
            <a:ext cx="4119396" cy="1427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marR="0" lvl="0" indent="-1714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100" dirty="0"/>
              <a:t>We have access to a wide range of external consultants who support the child’s learning.</a:t>
            </a:r>
          </a:p>
          <a:p>
            <a:pPr marL="171450" marR="0" lvl="0" indent="-1714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100" dirty="0"/>
              <a:t>Parents/</a:t>
            </a:r>
            <a:r>
              <a:rPr lang="en-US" altLang="en-US" sz="1100" dirty="0" err="1"/>
              <a:t>carers</a:t>
            </a:r>
            <a:r>
              <a:rPr lang="en-US" altLang="en-US" sz="1100" dirty="0"/>
              <a:t> will be kept informed through consultations and reviews. Parents may also see the child’s teacher or </a:t>
            </a:r>
            <a:r>
              <a:rPr lang="en-US" altLang="en-US" sz="1100" dirty="0" err="1"/>
              <a:t>SENCo</a:t>
            </a:r>
            <a:r>
              <a:rPr lang="en-US" altLang="en-US" sz="1100" dirty="0"/>
              <a:t> at any time of the year by appointment.</a:t>
            </a:r>
          </a:p>
          <a:p>
            <a:pPr marL="171450" marR="0" lvl="0" indent="-1714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altLang="en-US" sz="1100" dirty="0"/>
              <a:t>We aim to develop a close relationship with all parents but </a:t>
            </a:r>
            <a:r>
              <a:rPr lang="en-US" altLang="en-US" sz="1100" dirty="0" err="1"/>
              <a:t>recognise</a:t>
            </a:r>
            <a:r>
              <a:rPr lang="en-US" altLang="en-US" sz="1100" dirty="0"/>
              <a:t> that this is particularly important where a child has SEND.</a:t>
            </a:r>
          </a:p>
          <a:p>
            <a:pPr marL="171450" marR="0" lvl="0" indent="-1714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en-US" altLang="en-US" sz="1100" b="0" i="0" u="none" strike="noStrike" cap="none" normalizeH="0" baseline="0" dirty="0">
              <a:ln>
                <a:noFill/>
              </a:ln>
              <a:solidFill>
                <a:schemeClr val="tx1"/>
              </a:solidFill>
              <a:effectLst/>
              <a:latin typeface="Arial" pitchFamily="34" charset="0"/>
              <a:cs typeface="Arial" pitchFamily="34" charset="0"/>
            </a:endParaRPr>
          </a:p>
        </p:txBody>
      </p:sp>
      <p:sp>
        <p:nvSpPr>
          <p:cNvPr id="2" name="Isosceles Triangle 1">
            <a:hlinkClick r:id="rId6" action="ppaction://hlinksldjump"/>
          </p:cNvPr>
          <p:cNvSpPr/>
          <p:nvPr/>
        </p:nvSpPr>
        <p:spPr>
          <a:xfrm rot="5400000">
            <a:off x="4572001" y="6605750"/>
            <a:ext cx="151980" cy="257924"/>
          </a:xfrm>
          <a:prstGeom prst="triangl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GB"/>
          </a:p>
        </p:txBody>
      </p:sp>
      <p:sp>
        <p:nvSpPr>
          <p:cNvPr id="3" name="TextBox 2"/>
          <p:cNvSpPr txBox="1"/>
          <p:nvPr/>
        </p:nvSpPr>
        <p:spPr>
          <a:xfrm>
            <a:off x="5817700" y="1702594"/>
            <a:ext cx="3147400" cy="1136208"/>
          </a:xfrm>
          <a:prstGeom prst="rect">
            <a:avLst/>
          </a:prstGeom>
          <a:noFill/>
        </p:spPr>
        <p:txBody>
          <a:bodyPr wrap="square" rtlCol="0">
            <a:spAutoFit/>
          </a:bodyPr>
          <a:lstStyle/>
          <a:p>
            <a:pPr marL="171450" lvl="0" indent="-171450" algn="just">
              <a:buFont typeface="Arial" panose="020B0604020202020204" pitchFamily="34" charset="0"/>
              <a:buChar char="•"/>
            </a:pPr>
            <a:r>
              <a:rPr lang="en-GB" sz="1100" dirty="0"/>
              <a:t>Parents and pupils views are sought through consultations and reviews with staff.</a:t>
            </a:r>
          </a:p>
          <a:p>
            <a:pPr marL="171450" lvl="0" indent="-171450" algn="just">
              <a:lnSpc>
                <a:spcPts val="1100"/>
              </a:lnSpc>
              <a:buFont typeface="Arial" panose="020B0604020202020204" pitchFamily="34" charset="0"/>
              <a:buChar char="•"/>
            </a:pPr>
            <a:r>
              <a:rPr lang="en-GB" sz="1100" dirty="0"/>
              <a:t>We ensure that all children, regardless of SEN or disability, are able to join in with the activities of the school, so far as is reasonably possible.</a:t>
            </a:r>
          </a:p>
          <a:p>
            <a:pPr marL="171450" lvl="0" indent="-171450" algn="just">
              <a:lnSpc>
                <a:spcPts val="1100"/>
              </a:lnSpc>
              <a:buFont typeface="Arial" panose="020B0604020202020204" pitchFamily="34" charset="0"/>
              <a:buChar char="•"/>
            </a:pPr>
            <a:r>
              <a:rPr lang="en-GB" sz="1100" dirty="0"/>
              <a:t>Transition is successful due to close liaison with  the receiving school</a:t>
            </a:r>
            <a:r>
              <a:rPr lang="en-GB" dirty="0"/>
              <a:t>.</a:t>
            </a:r>
          </a:p>
        </p:txBody>
      </p:sp>
    </p:spTree>
    <p:extLst>
      <p:ext uri="{BB962C8B-B14F-4D97-AF65-F5344CB8AC3E}">
        <p14:creationId xmlns:p14="http://schemas.microsoft.com/office/powerpoint/2010/main" val="1370955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35775"/>
          </a:xfrm>
          <a:prstGeom prst="rect">
            <a:avLst/>
          </a:prstGeom>
          <a:gradFill rotWithShape="0">
            <a:gsLst>
              <a:gs pos="0">
                <a:srgbClr val="E5DFEC"/>
              </a:gs>
              <a:gs pos="100000">
                <a:srgbClr val="B2A1C7"/>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45" name="Picture 44"/>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295325" y="-31531"/>
            <a:ext cx="3290701" cy="3358054"/>
          </a:xfrm>
          <a:prstGeom prst="rect">
            <a:avLst/>
          </a:prstGeom>
        </p:spPr>
      </p:pic>
      <p:grpSp>
        <p:nvGrpSpPr>
          <p:cNvPr id="7" name="Group 6"/>
          <p:cNvGrpSpPr/>
          <p:nvPr/>
        </p:nvGrpSpPr>
        <p:grpSpPr>
          <a:xfrm>
            <a:off x="116232" y="305404"/>
            <a:ext cx="2514600" cy="2655887"/>
            <a:chOff x="2796370" y="2449513"/>
            <a:chExt cx="2514600" cy="2655887"/>
          </a:xfrm>
        </p:grpSpPr>
        <p:sp>
          <p:nvSpPr>
            <p:cNvPr id="5" name="AutoShape 3"/>
            <p:cNvSpPr>
              <a:spLocks noChangeArrowheads="1"/>
            </p:cNvSpPr>
            <p:nvPr/>
          </p:nvSpPr>
          <p:spPr bwMode="auto">
            <a:xfrm rot="-23651268">
              <a:off x="2796370" y="2449513"/>
              <a:ext cx="2514600" cy="2655887"/>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B2A1C7"/>
                </a:gs>
                <a:gs pos="100000">
                  <a:srgbClr val="FF000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 name="WordArt 4"/>
            <p:cNvSpPr>
              <a:spLocks noChangeArrowheads="1" noChangeShapeType="1" noTextEdit="1"/>
            </p:cNvSpPr>
            <p:nvPr/>
          </p:nvSpPr>
          <p:spPr bwMode="auto">
            <a:xfrm rot="-1723048">
              <a:off x="3288495" y="2808288"/>
              <a:ext cx="938213" cy="585787"/>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19881"/>
                </a:avLst>
              </a:prstTxWarp>
            </a:bodyPr>
            <a:lstStyle/>
            <a:p>
              <a:pPr algn="ctr" rtl="0">
                <a:buNone/>
              </a:pPr>
              <a:r>
                <a:rPr lang="en-GB" sz="3600" kern="10" spc="0">
                  <a:ln w="9525">
                    <a:solidFill>
                      <a:srgbClr val="000000"/>
                    </a:solidFill>
                    <a:round/>
                    <a:headEnd/>
                    <a:tailEnd/>
                  </a:ln>
                  <a:solidFill>
                    <a:srgbClr val="000000"/>
                  </a:solidFill>
                  <a:effectLst/>
                  <a:latin typeface="Arial Black"/>
                </a:rPr>
                <a:t>Assess</a:t>
              </a:r>
            </a:p>
          </p:txBody>
        </p:sp>
      </p:grpSp>
      <p:grpSp>
        <p:nvGrpSpPr>
          <p:cNvPr id="8" name="Group 7"/>
          <p:cNvGrpSpPr/>
          <p:nvPr/>
        </p:nvGrpSpPr>
        <p:grpSpPr>
          <a:xfrm>
            <a:off x="8026620" y="6369277"/>
            <a:ext cx="975491" cy="328278"/>
            <a:chOff x="285750" y="2952750"/>
            <a:chExt cx="2590800" cy="323850"/>
          </a:xfrm>
        </p:grpSpPr>
        <p:sp>
          <p:nvSpPr>
            <p:cNvPr id="9" name="Rounded Rectangle 8"/>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0" name="TextBox 9">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46" name="Text Box 2"/>
          <p:cNvSpPr txBox="1">
            <a:spLocks noChangeArrowheads="1"/>
          </p:cNvSpPr>
          <p:nvPr/>
        </p:nvSpPr>
        <p:spPr bwMode="auto">
          <a:xfrm>
            <a:off x="2869982" y="500996"/>
            <a:ext cx="5864116" cy="2431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600" dirty="0"/>
              <a:t>In our school SEN Support follows a cyclical approach:</a:t>
            </a:r>
          </a:p>
          <a:p>
            <a:r>
              <a:rPr lang="en-GB" sz="1600" b="1" dirty="0"/>
              <a:t>Assess</a:t>
            </a:r>
            <a:r>
              <a:rPr lang="en-GB" sz="1600" dirty="0"/>
              <a:t> – the child’s needs are identified. </a:t>
            </a:r>
          </a:p>
          <a:p>
            <a:r>
              <a:rPr lang="en-GB" sz="1600" b="1" dirty="0"/>
              <a:t>Plan –</a:t>
            </a:r>
            <a:r>
              <a:rPr lang="en-GB" sz="1600" dirty="0"/>
              <a:t> short term, achievable but challenging targets are agreed in consultation with parents and the child and a review date set.</a:t>
            </a:r>
          </a:p>
          <a:p>
            <a:r>
              <a:rPr lang="en-GB" sz="1600" b="1" dirty="0"/>
              <a:t>Action</a:t>
            </a:r>
            <a:r>
              <a:rPr lang="en-GB" sz="1600" dirty="0"/>
              <a:t> – strategies or specific interventions are planned to enable the child to achieve the targets</a:t>
            </a:r>
          </a:p>
          <a:p>
            <a:r>
              <a:rPr lang="en-GB" sz="1600" b="1" dirty="0"/>
              <a:t>Review</a:t>
            </a:r>
            <a:r>
              <a:rPr lang="en-GB" sz="1600" dirty="0"/>
              <a:t> – The impact of the intervention is evaluated and the child’s progress towards targets is assessed.</a:t>
            </a:r>
          </a:p>
          <a:p>
            <a:pPr marL="285750" lvl="0" indent="-285750">
              <a:buFont typeface="Arial" panose="020B0604020202020204" pitchFamily="34" charset="0"/>
              <a:buChar char="•"/>
            </a:pPr>
            <a:r>
              <a:rPr lang="en-GB" sz="1600" dirty="0"/>
              <a:t>Children with SEND may require adjustments to formal assessments to enable them to access the tests. These needs will always be assessed by the </a:t>
            </a:r>
            <a:r>
              <a:rPr lang="en-GB" sz="1600" dirty="0" err="1"/>
              <a:t>SENCo</a:t>
            </a:r>
            <a:r>
              <a:rPr lang="en-GB" sz="1600" dirty="0"/>
              <a:t> in conjunction with the teacher and the Head Teacher.</a:t>
            </a:r>
          </a:p>
          <a:p>
            <a:pPr marL="285750" lvl="0" indent="-285750">
              <a:buFont typeface="Arial" panose="020B0604020202020204" pitchFamily="34" charset="0"/>
              <a:buChar char="•"/>
            </a:pPr>
            <a:r>
              <a:rPr lang="en-GB" sz="1600" dirty="0"/>
              <a:t>Any concerns about SEND provision should be raised initially with the class teacher or the </a:t>
            </a:r>
            <a:r>
              <a:rPr lang="en-GB" sz="1600" dirty="0" err="1"/>
              <a:t>SENCo</a:t>
            </a:r>
            <a:r>
              <a:rPr lang="en-GB" sz="1600" dirty="0"/>
              <a:t>. Should there be further difficulties parents/ carers should contact the Head Teacher or follow the school complaints procedure (available on the school website). </a:t>
            </a:r>
          </a:p>
          <a:p>
            <a:pPr marL="285750" indent="-285750">
              <a:buFont typeface="Arial" panose="020B0604020202020204" pitchFamily="34" charset="0"/>
              <a:buChar char="•"/>
            </a:pPr>
            <a:r>
              <a:rPr lang="en-GB" altLang="en-US" sz="1600" dirty="0"/>
              <a:t>Caroline Fell is the SEND Information and Advice Service officer and she can be contacted on 01642 527109</a:t>
            </a:r>
            <a:endParaRPr lang="en-GB" sz="1600" dirty="0"/>
          </a:p>
          <a:p>
            <a:pPr marL="285750" lvl="0" indent="-285750">
              <a:buFont typeface="Arial" panose="020B0604020202020204" pitchFamily="34" charset="0"/>
              <a:buChar char="•"/>
            </a:pPr>
            <a:r>
              <a:rPr lang="en-GB" sz="1600" dirty="0"/>
              <a:t>Link to the SEN Code of Practice. </a:t>
            </a:r>
            <a:r>
              <a:rPr lang="en-GB" sz="1600" dirty="0">
                <a:hlinkClick r:id="rId6"/>
              </a:rPr>
              <a:t>https://www.gov.uk/government/uploads/system/uploads/attachment_data/file/325875/SEND-Code_of_Practice-June2014.pdf</a:t>
            </a:r>
            <a:endParaRPr lang="en-GB" sz="1600" dirty="0"/>
          </a:p>
          <a:p>
            <a:pPr marL="285750" lvl="0" indent="-285750">
              <a:buFont typeface="Arial" panose="020B0604020202020204" pitchFamily="34" charset="0"/>
              <a:buChar char="•"/>
            </a:pPr>
            <a:r>
              <a:rPr lang="en-GB" sz="1600" dirty="0"/>
              <a:t> Link to the Local Authority’s Local Offer </a:t>
            </a:r>
            <a:r>
              <a:rPr lang="en-GB" sz="1600" dirty="0">
                <a:hlinkClick r:id="rId7"/>
              </a:rPr>
              <a:t>http://stocktoninformationdirectory.org/kb5/stockton/directory/localoffer.page</a:t>
            </a:r>
            <a:endParaRPr kumimoji="0" lang="en-US" altLang="en-US" sz="1600" b="0" i="0" u="none" strike="noStrike" cap="none" normalizeH="0" baseline="0" dirty="0">
              <a:ln>
                <a:noFill/>
              </a:ln>
              <a:solidFill>
                <a:schemeClr val="tx1"/>
              </a:solidFill>
              <a:effectLst/>
              <a:latin typeface="Arial" pitchFamily="34" charset="0"/>
              <a:cs typeface="Arial" pitchFamily="34" charset="0"/>
            </a:endParaRPr>
          </a:p>
        </p:txBody>
      </p:sp>
      <p:sp>
        <p:nvSpPr>
          <p:cNvPr id="47" name="Text Box 2"/>
          <p:cNvSpPr txBox="1">
            <a:spLocks noChangeArrowheads="1"/>
          </p:cNvSpPr>
          <p:nvPr/>
        </p:nvSpPr>
        <p:spPr bwMode="auto">
          <a:xfrm flipV="1">
            <a:off x="1502875" y="6164318"/>
            <a:ext cx="738887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9539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2554" y="-5699"/>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301051"/>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12" name="Rounded Rectangle 11"/>
          <p:cNvSpPr/>
          <p:nvPr/>
        </p:nvSpPr>
        <p:spPr>
          <a:xfrm>
            <a:off x="243699" y="461798"/>
            <a:ext cx="2590800" cy="3238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3" name="TextBox 12">
            <a:hlinkClick r:id="rId4" action="ppaction://hlinksldjump"/>
          </p:cNvPr>
          <p:cNvSpPr txBox="1"/>
          <p:nvPr/>
        </p:nvSpPr>
        <p:spPr>
          <a:xfrm>
            <a:off x="268015" y="490375"/>
            <a:ext cx="2547435" cy="307777"/>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a:hlinkClick r:id="rId6" action="ppaction://hlinksldjump"/>
              </a:rPr>
              <a:t>Communication and Interaction</a:t>
            </a:r>
            <a:endParaRPr lang="en-GB" sz="1400" b="1" dirty="0"/>
          </a:p>
        </p:txBody>
      </p:sp>
      <p:sp>
        <p:nvSpPr>
          <p:cNvPr id="15" name="Rounded Rectangle 14"/>
          <p:cNvSpPr/>
          <p:nvPr/>
        </p:nvSpPr>
        <p:spPr>
          <a:xfrm>
            <a:off x="238835" y="1621450"/>
            <a:ext cx="2590800" cy="3238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a:p>
        </p:txBody>
      </p:sp>
      <p:sp>
        <p:nvSpPr>
          <p:cNvPr id="16" name="TextBox 15">
            <a:hlinkClick r:id="rId4" action="ppaction://hlinksldjump"/>
          </p:cNvPr>
          <p:cNvSpPr txBox="1"/>
          <p:nvPr/>
        </p:nvSpPr>
        <p:spPr>
          <a:xfrm>
            <a:off x="362660" y="1591657"/>
            <a:ext cx="2447925" cy="400110"/>
          </a:xfrm>
          <a:prstGeom prst="rect">
            <a:avLst/>
          </a:prstGeom>
          <a:noFill/>
        </p:spPr>
        <p:txBody>
          <a:bodyPr wrap="square" rtlCol="0">
            <a:spAutoFit/>
          </a:bodyPr>
          <a:lstStyle/>
          <a:p>
            <a:pPr algn="ctr"/>
            <a:r>
              <a:rPr lang="en-GB" sz="1000" b="1" dirty="0">
                <a:effectLst>
                  <a:outerShdw blurRad="50800" dist="38100" dir="2700000" algn="tl" rotWithShape="0">
                    <a:prstClr val="black">
                      <a:alpha val="40000"/>
                    </a:prstClr>
                  </a:outerShdw>
                </a:effectLst>
                <a:hlinkClick r:id="rId7" action="ppaction://hlinksldjump"/>
              </a:rPr>
              <a:t>Social, Emotional and Mental </a:t>
            </a:r>
          </a:p>
          <a:p>
            <a:pPr algn="ctr"/>
            <a:r>
              <a:rPr lang="en-GB" sz="1000" b="1" dirty="0">
                <a:effectLst>
                  <a:outerShdw blurRad="50800" dist="38100" dir="2700000" algn="tl" rotWithShape="0">
                    <a:prstClr val="black">
                      <a:alpha val="40000"/>
                    </a:prstClr>
                  </a:outerShdw>
                </a:effectLst>
                <a:hlinkClick r:id="rId7" action="ppaction://hlinksldjump"/>
              </a:rPr>
              <a:t>Health Difficulties</a:t>
            </a:r>
            <a:endParaRPr lang="en-GB" sz="1000" b="1" dirty="0">
              <a:effectLst>
                <a:outerShdw blurRad="50800" dist="38100" dir="2700000" algn="tl" rotWithShape="0">
                  <a:prstClr val="black">
                    <a:alpha val="40000"/>
                  </a:prstClr>
                </a:outerShdw>
              </a:effectLst>
            </a:endParaRPr>
          </a:p>
        </p:txBody>
      </p:sp>
      <p:grpSp>
        <p:nvGrpSpPr>
          <p:cNvPr id="17" name="Group 16"/>
          <p:cNvGrpSpPr/>
          <p:nvPr/>
        </p:nvGrpSpPr>
        <p:grpSpPr>
          <a:xfrm>
            <a:off x="243699" y="1041624"/>
            <a:ext cx="2590800" cy="336352"/>
            <a:chOff x="285750" y="2952750"/>
            <a:chExt cx="2590800" cy="336352"/>
          </a:xfrm>
        </p:grpSpPr>
        <p:sp>
          <p:nvSpPr>
            <p:cNvPr id="18" name="Rounded Rectangle 1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9" name="TextBox 18">
              <a:hlinkClick r:id="rId4" action="ppaction://hlinksldjump"/>
            </p:cNvPr>
            <p:cNvSpPr txBox="1"/>
            <p:nvPr/>
          </p:nvSpPr>
          <p:spPr>
            <a:xfrm>
              <a:off x="409575" y="2981325"/>
              <a:ext cx="2447925" cy="307777"/>
            </a:xfrm>
            <a:prstGeom prst="rect">
              <a:avLst/>
            </a:prstGeom>
            <a:noFill/>
          </p:spPr>
          <p:txBody>
            <a:bodyPr wrap="square" rtlCol="0">
              <a:spAutoFit/>
            </a:bodyPr>
            <a:lstStyle/>
            <a:p>
              <a:pPr algn="ctr"/>
              <a:r>
                <a:rPr lang="en-GB" sz="1400" b="1" dirty="0">
                  <a:effectLst>
                    <a:outerShdw blurRad="50800" dist="38100" dir="2700000" algn="tl" rotWithShape="0">
                      <a:prstClr val="black">
                        <a:alpha val="40000"/>
                      </a:prstClr>
                    </a:outerShdw>
                  </a:effectLst>
                  <a:hlinkClick r:id="rId8" action="ppaction://hlinksldjump"/>
                </a:rPr>
                <a:t>Cognition and Learning</a:t>
              </a:r>
              <a:endParaRPr lang="en-GB" sz="1400" b="1" dirty="0">
                <a:effectLst>
                  <a:outerShdw blurRad="50800" dist="38100" dir="2700000" algn="tl" rotWithShape="0">
                    <a:prstClr val="black">
                      <a:alpha val="40000"/>
                    </a:prstClr>
                  </a:outerShdw>
                </a:effectLst>
              </a:endParaRPr>
            </a:p>
          </p:txBody>
        </p:sp>
      </p:grpSp>
      <p:sp>
        <p:nvSpPr>
          <p:cNvPr id="21" name="Rounded Rectangle 20"/>
          <p:cNvSpPr/>
          <p:nvPr/>
        </p:nvSpPr>
        <p:spPr>
          <a:xfrm>
            <a:off x="243699" y="2201275"/>
            <a:ext cx="2590800" cy="32385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2" name="TextBox 21">
            <a:hlinkClick r:id="rId4" action="ppaction://hlinksldjump"/>
          </p:cNvPr>
          <p:cNvSpPr txBox="1"/>
          <p:nvPr/>
        </p:nvSpPr>
        <p:spPr>
          <a:xfrm>
            <a:off x="367525" y="2229852"/>
            <a:ext cx="2447925" cy="276999"/>
          </a:xfrm>
          <a:prstGeom prst="rect">
            <a:avLst/>
          </a:prstGeom>
          <a:noFill/>
        </p:spPr>
        <p:txBody>
          <a:bodyPr wrap="square" rtlCol="0">
            <a:spAutoFit/>
          </a:bodyPr>
          <a:lstStyle/>
          <a:p>
            <a:pPr algn="ctr"/>
            <a:r>
              <a:rPr lang="en-GB" sz="1200" b="1" dirty="0">
                <a:effectLst>
                  <a:outerShdw blurRad="50800" dist="38100" dir="2700000" algn="tl" rotWithShape="0">
                    <a:prstClr val="black">
                      <a:alpha val="40000"/>
                    </a:prstClr>
                  </a:outerShdw>
                </a:effectLst>
                <a:hlinkClick r:id="rId9" action="ppaction://hlinksldjump"/>
              </a:rPr>
              <a:t>Sensory and/or Physical Needs</a:t>
            </a:r>
            <a:endParaRPr lang="en-GB" sz="1200" b="1" dirty="0">
              <a:effectLst>
                <a:outerShdw blurRad="50800" dist="38100" dir="2700000" algn="tl" rotWithShape="0">
                  <a:prstClr val="black">
                    <a:alpha val="40000"/>
                  </a:prstClr>
                </a:outerShdw>
              </a:effectLst>
            </a:endParaRPr>
          </a:p>
        </p:txBody>
      </p:sp>
      <p:sp>
        <p:nvSpPr>
          <p:cNvPr id="23" name="Text Box 2"/>
          <p:cNvSpPr txBox="1">
            <a:spLocks noChangeArrowheads="1"/>
          </p:cNvSpPr>
          <p:nvPr/>
        </p:nvSpPr>
        <p:spPr bwMode="auto">
          <a:xfrm>
            <a:off x="367525" y="2875865"/>
            <a:ext cx="8434059"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1400" dirty="0"/>
              <a:t>Fairfield Primary School is committed to offering an inclusive curriculum to ensure the best possible progress for all of our pupils, whatever their needs or abilities. </a:t>
            </a:r>
          </a:p>
          <a:p>
            <a:r>
              <a:rPr lang="en-GB" sz="1400" dirty="0"/>
              <a:t>We aim for </a:t>
            </a:r>
            <a:r>
              <a:rPr lang="en-GB" sz="1400" b="1" dirty="0"/>
              <a:t>all</a:t>
            </a:r>
            <a:r>
              <a:rPr lang="en-GB" sz="1400" dirty="0"/>
              <a:t> children to have the opportunity to achieve their full potential and to become confident individuals. In providing for children identified as having special education needs (SEN) at Fairfield Primary School we aim to:  </a:t>
            </a:r>
          </a:p>
          <a:p>
            <a:r>
              <a:rPr lang="en-GB" sz="1400" dirty="0"/>
              <a:t> </a:t>
            </a:r>
          </a:p>
          <a:p>
            <a:pPr marL="285750" lvl="0" indent="-285750">
              <a:buFont typeface="Arial" panose="020B0604020202020204" pitchFamily="34" charset="0"/>
              <a:buChar char="•"/>
            </a:pPr>
            <a:r>
              <a:rPr lang="en-GB" sz="1400" dirty="0"/>
              <a:t>ensure that all pupils are valued equally.</a:t>
            </a:r>
          </a:p>
          <a:p>
            <a:pPr marL="285750" lvl="0" indent="-285750">
              <a:buFont typeface="Arial" panose="020B0604020202020204" pitchFamily="34" charset="0"/>
              <a:buChar char="•"/>
            </a:pPr>
            <a:r>
              <a:rPr lang="en-GB" sz="1400" dirty="0"/>
              <a:t>promote a positive self image of all children in the school.</a:t>
            </a:r>
          </a:p>
          <a:p>
            <a:pPr marL="285750" lvl="0" indent="-285750">
              <a:buFont typeface="Arial" panose="020B0604020202020204" pitchFamily="34" charset="0"/>
              <a:buChar char="•"/>
            </a:pPr>
            <a:r>
              <a:rPr lang="en-GB" sz="1400" dirty="0"/>
              <a:t>have high expectations of our pupils</a:t>
            </a:r>
          </a:p>
          <a:p>
            <a:pPr marL="285750" lvl="0" indent="-285750">
              <a:buFont typeface="Arial" panose="020B0604020202020204" pitchFamily="34" charset="0"/>
              <a:buChar char="•"/>
            </a:pPr>
            <a:r>
              <a:rPr lang="en-GB" sz="1400" dirty="0"/>
              <a:t>ensure that all children, regardless of SEN or disability, are able to join in with the activities of the school, so far as is reasonably possible.</a:t>
            </a:r>
          </a:p>
          <a:p>
            <a:pPr marL="285750" lvl="0" indent="-285750">
              <a:buFont typeface="Arial" panose="020B0604020202020204" pitchFamily="34" charset="0"/>
              <a:buChar char="•"/>
            </a:pPr>
            <a:r>
              <a:rPr lang="en-GB" sz="1400" dirty="0"/>
              <a:t>encourage pupils to be self-motivated, confident and positive in their approach to overcoming difficulties</a:t>
            </a:r>
          </a:p>
          <a:p>
            <a:pPr marL="285750" lvl="0" indent="-285750">
              <a:buFont typeface="Arial" panose="020B0604020202020204" pitchFamily="34" charset="0"/>
              <a:buChar char="•"/>
            </a:pPr>
            <a:r>
              <a:rPr lang="en-GB" sz="1400" dirty="0"/>
              <a:t>ensure that the classroom management, teaching and differentiation of work is appropriate to the individual needs of the child and that all children make progress.</a:t>
            </a:r>
          </a:p>
          <a:p>
            <a:pPr marL="285750" lvl="0" indent="-285750">
              <a:buFont typeface="Arial" panose="020B0604020202020204" pitchFamily="34" charset="0"/>
              <a:buChar char="•"/>
            </a:pPr>
            <a:r>
              <a:rPr lang="en-GB" sz="1400" dirty="0"/>
              <a:t>regularly review and evaluate children's progress and to work in close partnership with parents/carers and children.</a:t>
            </a:r>
          </a:p>
          <a:p>
            <a:pPr marL="285750" lvl="0" indent="-285750">
              <a:buFont typeface="Arial" panose="020B0604020202020204" pitchFamily="34" charset="0"/>
              <a:buChar char="•"/>
            </a:pPr>
            <a:r>
              <a:rPr lang="en-GB" sz="1400" dirty="0"/>
              <a:t>ensure that Special Educational Needs are identified and assessed as early as possible.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dirty="0">
                <a:ln>
                  <a:noFill/>
                </a:ln>
                <a:solidFill>
                  <a:srgbClr val="00B050"/>
                </a:solidFill>
                <a:effectLst/>
                <a:latin typeface="Arial" pitchFamily="34" charset="0"/>
                <a:cs typeface="Arial" pitchFamily="34" charset="0"/>
              </a:rPr>
              <a:t>.</a:t>
            </a:r>
            <a:endParaRPr kumimoji="0" lang="en-US" altLang="en-US" sz="1400" b="0" i="0" u="none" strike="noStrike" cap="none" normalizeH="0" baseline="0" dirty="0">
              <a:ln>
                <a:noFill/>
              </a:ln>
              <a:solidFill>
                <a:schemeClr val="tx1"/>
              </a:solidFill>
              <a:effectLst/>
              <a:latin typeface="Arial" pitchFamily="34" charset="0"/>
              <a:cs typeface="Arial" pitchFamily="34" charset="0"/>
            </a:endParaRPr>
          </a:p>
        </p:txBody>
      </p:sp>
      <p:sp>
        <p:nvSpPr>
          <p:cNvPr id="4" name="TextBox 3"/>
          <p:cNvSpPr txBox="1"/>
          <p:nvPr/>
        </p:nvSpPr>
        <p:spPr>
          <a:xfrm>
            <a:off x="3159658" y="461798"/>
            <a:ext cx="2761307" cy="2031325"/>
          </a:xfrm>
          <a:prstGeom prst="rect">
            <a:avLst/>
          </a:prstGeom>
          <a:noFill/>
          <a:ln>
            <a:solidFill>
              <a:schemeClr val="tx1"/>
            </a:solidFill>
          </a:ln>
        </p:spPr>
        <p:txBody>
          <a:bodyPr wrap="square" rtlCol="0">
            <a:spAutoFit/>
          </a:bodyPr>
          <a:lstStyle/>
          <a:p>
            <a:r>
              <a:rPr lang="en-GB" dirty="0"/>
              <a:t>The SEND Code of Practice recognises that children’s needs and requirements fall into four broad areas.</a:t>
            </a:r>
          </a:p>
          <a:p>
            <a:r>
              <a:rPr lang="en-GB" dirty="0"/>
              <a:t>Click on the boxes here to find out more about how we meet these needs. </a:t>
            </a:r>
          </a:p>
        </p:txBody>
      </p:sp>
    </p:spTree>
    <p:extLst>
      <p:ext uri="{BB962C8B-B14F-4D97-AF65-F5344CB8AC3E}">
        <p14:creationId xmlns:p14="http://schemas.microsoft.com/office/powerpoint/2010/main" val="3710909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70944"/>
            <a:ext cx="9144000" cy="6858001"/>
          </a:xfrm>
          <a:prstGeom prst="rect">
            <a:avLst/>
          </a:prstGeom>
          <a:gradFill rotWithShape="0">
            <a:gsLst>
              <a:gs pos="0">
                <a:srgbClr val="FFFFFF"/>
              </a:gs>
              <a:gs pos="100000">
                <a:srgbClr val="00B05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3" name="Picture 12"/>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6089709" y="3358057"/>
            <a:ext cx="3290701" cy="3358054"/>
          </a:xfrm>
          <a:prstGeom prst="rect">
            <a:avLst/>
          </a:prstGeom>
        </p:spPr>
      </p:pic>
      <p:grpSp>
        <p:nvGrpSpPr>
          <p:cNvPr id="7" name="Group 6"/>
          <p:cNvGrpSpPr/>
          <p:nvPr/>
        </p:nvGrpSpPr>
        <p:grpSpPr>
          <a:xfrm>
            <a:off x="6517071" y="3693179"/>
            <a:ext cx="2514600" cy="2655888"/>
            <a:chOff x="4057650" y="2416175"/>
            <a:chExt cx="2514600" cy="2655888"/>
          </a:xfrm>
        </p:grpSpPr>
        <p:sp>
          <p:nvSpPr>
            <p:cNvPr id="8" name="AutoShape 3"/>
            <p:cNvSpPr>
              <a:spLocks noChangeArrowheads="1"/>
            </p:cNvSpPr>
            <p:nvPr/>
          </p:nvSpPr>
          <p:spPr bwMode="auto">
            <a:xfrm rot="-12923631">
              <a:off x="4057650" y="2416175"/>
              <a:ext cx="2514600"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50"/>
                </a:gs>
                <a:gs pos="100000">
                  <a:srgbClr val="00B0F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 name="WordArt 4"/>
            <p:cNvSpPr>
              <a:spLocks noChangeArrowheads="1" noChangeShapeType="1" noTextEdit="1"/>
            </p:cNvSpPr>
            <p:nvPr/>
          </p:nvSpPr>
          <p:spPr bwMode="auto">
            <a:xfrm rot="8930439">
              <a:off x="5578475" y="4400550"/>
              <a:ext cx="355600" cy="222250"/>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0593"/>
                </a:avLst>
              </a:prstTxWarp>
            </a:bodyPr>
            <a:lstStyle/>
            <a:p>
              <a:pPr algn="ctr" rtl="0">
                <a:buNone/>
              </a:pPr>
              <a:r>
                <a:rPr lang="en-GB" sz="3600" kern="10" spc="0" dirty="0">
                  <a:ln w="9525">
                    <a:solidFill>
                      <a:srgbClr val="000000"/>
                    </a:solidFill>
                    <a:round/>
                    <a:headEnd/>
                    <a:tailEnd/>
                  </a:ln>
                  <a:solidFill>
                    <a:srgbClr val="000000"/>
                  </a:solidFill>
                  <a:effectLst/>
                  <a:latin typeface="Arial Black"/>
                </a:rPr>
                <a:t>Do</a:t>
              </a:r>
            </a:p>
          </p:txBody>
        </p:sp>
      </p:grpSp>
      <p:grpSp>
        <p:nvGrpSpPr>
          <p:cNvPr id="10" name="Group 9"/>
          <p:cNvGrpSpPr/>
          <p:nvPr/>
        </p:nvGrpSpPr>
        <p:grpSpPr>
          <a:xfrm>
            <a:off x="8026620" y="6369270"/>
            <a:ext cx="975491" cy="328277"/>
            <a:chOff x="285750" y="2952750"/>
            <a:chExt cx="2590800" cy="323850"/>
          </a:xfrm>
        </p:grpSpPr>
        <p:sp>
          <p:nvSpPr>
            <p:cNvPr id="11" name="Rounded Rectangle 10"/>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2" name="TextBox 11">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14" name="Text Box 2"/>
          <p:cNvSpPr txBox="1">
            <a:spLocks noChangeArrowheads="1"/>
          </p:cNvSpPr>
          <p:nvPr/>
        </p:nvSpPr>
        <p:spPr bwMode="auto">
          <a:xfrm>
            <a:off x="280635" y="439637"/>
            <a:ext cx="7259606" cy="3355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buFont typeface="Arial" panose="020B0604020202020204" pitchFamily="34" charset="0"/>
              <a:buChar char="•"/>
            </a:pPr>
            <a:r>
              <a:rPr lang="en-GB" dirty="0"/>
              <a:t>The school has easy access for people with disabilities. A sound field system is available in the main hall and in classrooms where appropriate.</a:t>
            </a:r>
          </a:p>
          <a:p>
            <a:pPr marL="285750" lvl="0" indent="-285750">
              <a:buFont typeface="Arial" panose="020B0604020202020204" pitchFamily="34" charset="0"/>
              <a:buChar char="•"/>
            </a:pPr>
            <a:r>
              <a:rPr lang="en-GB" dirty="0"/>
              <a:t>Specific curriculum adjustments are made for children/young people with SEND where necessary; we aim to be creative and respond to individual need.</a:t>
            </a:r>
          </a:p>
          <a:p>
            <a:pPr marL="285750" lvl="0" indent="-285750">
              <a:buFont typeface="Arial" panose="020B0604020202020204" pitchFamily="34" charset="0"/>
              <a:buChar char="•"/>
            </a:pPr>
            <a:r>
              <a:rPr lang="en-GB" dirty="0"/>
              <a:t>Specific intervention programmes are delivered in school.</a:t>
            </a:r>
          </a:p>
          <a:p>
            <a:pPr marL="285750" lvl="0" indent="-285750">
              <a:buFont typeface="Arial" panose="020B0604020202020204" pitchFamily="34" charset="0"/>
              <a:buChar char="•"/>
            </a:pPr>
            <a:r>
              <a:rPr lang="en-GB" dirty="0"/>
              <a:t>Adjustments are made to secure access to  activities such as trips, visits and enrichment activities according to need </a:t>
            </a:r>
            <a:r>
              <a:rPr lang="en-GB" dirty="0" err="1"/>
              <a:t>e.g</a:t>
            </a:r>
            <a:r>
              <a:rPr lang="en-GB" dirty="0"/>
              <a:t> a 1:1 Teaching Assistant supporting a child with ASD on a residential activity visit.  Parents/carers are encouraged to discuss their child’s needs with the class teacher or group leader. </a:t>
            </a:r>
          </a:p>
          <a:p>
            <a:pPr lvl="0"/>
            <a:endParaRPr lang="en-GB"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 name="TextBox 2"/>
          <p:cNvSpPr txBox="1"/>
          <p:nvPr/>
        </p:nvSpPr>
        <p:spPr>
          <a:xfrm>
            <a:off x="280635" y="3795417"/>
            <a:ext cx="6129196" cy="3139321"/>
          </a:xfrm>
          <a:prstGeom prst="rect">
            <a:avLst/>
          </a:prstGeom>
          <a:noFill/>
        </p:spPr>
        <p:txBody>
          <a:bodyPr wrap="square" rtlCol="0">
            <a:spAutoFit/>
          </a:bodyPr>
          <a:lstStyle/>
          <a:p>
            <a:pPr marL="285750" lvl="0" indent="-285750">
              <a:buFont typeface="Arial" panose="020B0604020202020204" pitchFamily="34" charset="0"/>
              <a:buChar char="•"/>
            </a:pPr>
            <a:r>
              <a:rPr lang="en-GB" dirty="0"/>
              <a:t>Parents and children are invited to an SEND Open Door event each half term. These are opportunities for parents/ carers  to meet professionals and providers  </a:t>
            </a:r>
            <a:r>
              <a:rPr lang="en-GB" dirty="0" err="1"/>
              <a:t>e.g</a:t>
            </a:r>
            <a:r>
              <a:rPr lang="en-GB" dirty="0"/>
              <a:t> Stockton United for Change, Speech Therapists, Parent Partnership Officer, Educational Psychologists etc. They also offer opportunities for parents to work alongside their children on a range of themed activities. </a:t>
            </a:r>
          </a:p>
          <a:p>
            <a:pPr marL="285750" lvl="0" indent="-285750">
              <a:buFont typeface="Arial" panose="020B0604020202020204" pitchFamily="34" charset="0"/>
              <a:buChar char="•"/>
            </a:pPr>
            <a:r>
              <a:rPr lang="en-GB" dirty="0"/>
              <a:t>We have commissioned a range of services from external providers such as Circles Counselling, Educational Psychology Service and Let’s Talk.</a:t>
            </a:r>
          </a:p>
          <a:p>
            <a:pPr marL="285750" lvl="0" indent="-285750">
              <a:buFont typeface="Arial" panose="020B0604020202020204" pitchFamily="34" charset="0"/>
              <a:buChar char="•"/>
            </a:pPr>
            <a:endParaRPr lang="en-GB" dirty="0"/>
          </a:p>
        </p:txBody>
      </p:sp>
    </p:spTree>
    <p:extLst>
      <p:ext uri="{BB962C8B-B14F-4D97-AF65-F5344CB8AC3E}">
        <p14:creationId xmlns:p14="http://schemas.microsoft.com/office/powerpoint/2010/main" val="868270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1"/>
            <a:ext cx="9144000" cy="6858000"/>
          </a:xfrm>
          <a:prstGeom prst="rect">
            <a:avLst/>
          </a:prstGeom>
          <a:gradFill rotWithShape="0">
            <a:gsLst>
              <a:gs pos="0">
                <a:srgbClr val="E5DFEC"/>
              </a:gs>
              <a:gs pos="100000">
                <a:srgbClr val="00B0F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6" name="Picture 15"/>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1515" y="3767959"/>
            <a:ext cx="3290701" cy="3358054"/>
          </a:xfrm>
          <a:prstGeom prst="rect">
            <a:avLst/>
          </a:prstGeom>
        </p:spPr>
      </p:pic>
      <p:grpSp>
        <p:nvGrpSpPr>
          <p:cNvPr id="7" name="Group 6"/>
          <p:cNvGrpSpPr/>
          <p:nvPr/>
        </p:nvGrpSpPr>
        <p:grpSpPr>
          <a:xfrm>
            <a:off x="379195" y="4198337"/>
            <a:ext cx="2655887" cy="2513013"/>
            <a:chOff x="4005263" y="2511425"/>
            <a:chExt cx="2655887" cy="2513013"/>
          </a:xfrm>
        </p:grpSpPr>
        <p:sp>
          <p:nvSpPr>
            <p:cNvPr id="8" name="AutoShape 3"/>
            <p:cNvSpPr>
              <a:spLocks noChangeArrowheads="1"/>
            </p:cNvSpPr>
            <p:nvPr/>
          </p:nvSpPr>
          <p:spPr bwMode="auto">
            <a:xfrm rot="-29084141">
              <a:off x="4076700" y="2439988"/>
              <a:ext cx="2513013" cy="2655887"/>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00B0F0"/>
                </a:gs>
                <a:gs pos="100000">
                  <a:srgbClr val="B2A1C7"/>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 name="WordArt 4"/>
            <p:cNvSpPr>
              <a:spLocks noChangeArrowheads="1" noChangeShapeType="1" noTextEdit="1"/>
            </p:cNvSpPr>
            <p:nvPr/>
          </p:nvSpPr>
          <p:spPr bwMode="auto">
            <a:xfrm rot="-7385954">
              <a:off x="4214019" y="3818732"/>
              <a:ext cx="936625" cy="585787"/>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1066"/>
                </a:avLst>
              </a:prstTxWarp>
            </a:bodyPr>
            <a:lstStyle/>
            <a:p>
              <a:pPr algn="ctr" rtl="0">
                <a:buNone/>
              </a:pPr>
              <a:r>
                <a:rPr lang="en-GB" sz="3600" kern="10" spc="0">
                  <a:ln w="9525">
                    <a:solidFill>
                      <a:srgbClr val="000000"/>
                    </a:solidFill>
                    <a:round/>
                    <a:headEnd/>
                    <a:tailEnd/>
                  </a:ln>
                  <a:solidFill>
                    <a:srgbClr val="000000"/>
                  </a:solidFill>
                  <a:effectLst/>
                  <a:latin typeface="Arial Black"/>
                </a:rPr>
                <a:t>Review</a:t>
              </a:r>
            </a:p>
          </p:txBody>
        </p:sp>
      </p:grpSp>
      <p:grpSp>
        <p:nvGrpSpPr>
          <p:cNvPr id="13" name="Group 12"/>
          <p:cNvGrpSpPr/>
          <p:nvPr/>
        </p:nvGrpSpPr>
        <p:grpSpPr>
          <a:xfrm>
            <a:off x="8026620" y="6369270"/>
            <a:ext cx="975491" cy="328277"/>
            <a:chOff x="285750" y="2952750"/>
            <a:chExt cx="2590800" cy="323850"/>
          </a:xfrm>
        </p:grpSpPr>
        <p:sp>
          <p:nvSpPr>
            <p:cNvPr id="14" name="Rounded Rectangle 13"/>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5" name="TextBox 14">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Main Menu</a:t>
              </a:r>
              <a:endParaRPr lang="en-GB" sz="1100" b="1" dirty="0"/>
            </a:p>
          </p:txBody>
        </p:sp>
      </p:grpSp>
      <p:sp>
        <p:nvSpPr>
          <p:cNvPr id="17" name="Text Box 2"/>
          <p:cNvSpPr txBox="1">
            <a:spLocks noChangeArrowheads="1"/>
          </p:cNvSpPr>
          <p:nvPr/>
        </p:nvSpPr>
        <p:spPr bwMode="auto">
          <a:xfrm>
            <a:off x="300038" y="500996"/>
            <a:ext cx="8434059" cy="2431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buFont typeface="Arial" panose="020B0604020202020204" pitchFamily="34" charset="0"/>
              <a:buChar char="•"/>
            </a:pPr>
            <a:r>
              <a:rPr lang="en-GB" dirty="0"/>
              <a:t>Progress for SEND pupils is assessed continually.</a:t>
            </a:r>
          </a:p>
          <a:p>
            <a:pPr marL="285750" lvl="0" indent="-285750">
              <a:buFont typeface="Arial" panose="020B0604020202020204" pitchFamily="34" charset="0"/>
              <a:buChar char="•"/>
            </a:pPr>
            <a:r>
              <a:rPr lang="en-GB" dirty="0"/>
              <a:t>Provision will be reviewed and then discussed with parents at Consultation evenings or at Annual Reviews.</a:t>
            </a:r>
          </a:p>
          <a:p>
            <a:pPr marL="285750" indent="-285750">
              <a:buFont typeface="Arial" panose="020B0604020202020204" pitchFamily="34" charset="0"/>
              <a:buChar char="•"/>
            </a:pPr>
            <a:r>
              <a:rPr lang="en-US" dirty="0"/>
              <a:t>Children with special educational needs or disability often have a unique knowledge of their own needs and views about what sort of help they would like to help them make the most of their education.  </a:t>
            </a:r>
            <a:r>
              <a:rPr lang="en-GB" dirty="0"/>
              <a:t>At Fairfield Primary School, we encourage pupils to participate in their learning by being involved with reviewing their progress and setting new targets with their teacher on a regular basis. Children’s views are sought and valued as part of the Annual Review process and, where appropriate, children may be invited to attend Annual Review meetings.</a:t>
            </a:r>
          </a:p>
          <a:p>
            <a:pPr marL="285750" lvl="0" indent="-285750">
              <a:buFont typeface="Arial" panose="020B0604020202020204" pitchFamily="34" charset="0"/>
              <a:buChar char="•"/>
            </a:pPr>
            <a:endParaRPr lang="en-GB"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2427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86" y="-5698"/>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sp>
        <p:nvSpPr>
          <p:cNvPr id="12" name="Rounded Rectangle 11"/>
          <p:cNvSpPr/>
          <p:nvPr/>
        </p:nvSpPr>
        <p:spPr>
          <a:xfrm>
            <a:off x="243699" y="461798"/>
            <a:ext cx="2590800" cy="32385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3" name="TextBox 12">
            <a:hlinkClick r:id="rId4" action="ppaction://hlinksldjump"/>
          </p:cNvPr>
          <p:cNvSpPr txBox="1"/>
          <p:nvPr/>
        </p:nvSpPr>
        <p:spPr>
          <a:xfrm>
            <a:off x="268015" y="490375"/>
            <a:ext cx="2547435" cy="307777"/>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a:t>Communication and Interaction</a:t>
            </a:r>
          </a:p>
        </p:txBody>
      </p:sp>
      <p:sp>
        <p:nvSpPr>
          <p:cNvPr id="20" name="Text Box 2"/>
          <p:cNvSpPr txBox="1">
            <a:spLocks noChangeArrowheads="1"/>
          </p:cNvSpPr>
          <p:nvPr/>
        </p:nvSpPr>
        <p:spPr bwMode="auto">
          <a:xfrm>
            <a:off x="257178" y="1101071"/>
            <a:ext cx="5529262" cy="179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t>Access to small group and/or individualised interventions to develop skills in communication, interaction, emotional awareness, self care, flexible thinking </a:t>
            </a:r>
          </a:p>
          <a:p>
            <a:pPr marL="285750" lvl="0" indent="-285750" algn="just">
              <a:buFont typeface="Arial" panose="020B0604020202020204" pitchFamily="34" charset="0"/>
              <a:buChar char="•"/>
            </a:pPr>
            <a:r>
              <a:rPr lang="en-GB" dirty="0"/>
              <a:t>Enhanced access to visual approaches </a:t>
            </a:r>
          </a:p>
          <a:p>
            <a:pPr marL="285750" lvl="0" indent="-285750" algn="just">
              <a:buFont typeface="Arial" panose="020B0604020202020204" pitchFamily="34" charset="0"/>
              <a:buChar char="•"/>
            </a:pPr>
            <a:r>
              <a:rPr lang="en-GB" dirty="0"/>
              <a:t>Access to low stimulus area</a:t>
            </a:r>
          </a:p>
          <a:p>
            <a:pPr marL="285750" lvl="0" indent="-285750" algn="just">
              <a:buFont typeface="Arial" panose="020B0604020202020204" pitchFamily="34" charset="0"/>
              <a:buChar char="•"/>
            </a:pPr>
            <a:r>
              <a:rPr lang="en-GB" dirty="0"/>
              <a:t>Flexible approaches to timetable</a:t>
            </a:r>
            <a:endParaRPr lang="en-GB" dirty="0">
              <a:solidFill>
                <a:srgbClr val="00B050"/>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 name="Text Box 2"/>
          <p:cNvSpPr txBox="1">
            <a:spLocks noChangeArrowheads="1"/>
          </p:cNvSpPr>
          <p:nvPr/>
        </p:nvSpPr>
        <p:spPr bwMode="auto">
          <a:xfrm>
            <a:off x="259733" y="2984241"/>
            <a:ext cx="8434059" cy="2897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t>Modifications to lunch and/or break times</a:t>
            </a:r>
          </a:p>
          <a:p>
            <a:pPr marL="285750" lvl="0" indent="-285750" algn="just">
              <a:buFont typeface="Arial" panose="020B0604020202020204" pitchFamily="34" charset="0"/>
              <a:buChar char="•"/>
            </a:pPr>
            <a:r>
              <a:rPr lang="en-GB" dirty="0"/>
              <a:t>Enhanced access to additional aids</a:t>
            </a:r>
          </a:p>
          <a:p>
            <a:pPr marL="285750" lvl="0" indent="-285750" algn="just">
              <a:buFont typeface="Arial" panose="020B0604020202020204" pitchFamily="34" charset="0"/>
              <a:buChar char="•"/>
            </a:pPr>
            <a:r>
              <a:rPr lang="en-GB" dirty="0"/>
              <a:t>Access technology</a:t>
            </a:r>
          </a:p>
          <a:p>
            <a:pPr marL="285750" lvl="0" indent="-285750" algn="just">
              <a:buFont typeface="Arial" panose="020B0604020202020204" pitchFamily="34" charset="0"/>
              <a:buChar char="•"/>
            </a:pPr>
            <a:r>
              <a:rPr lang="en-GB" dirty="0"/>
              <a:t>Explicit teaching of generalising skills from one context to another</a:t>
            </a:r>
          </a:p>
          <a:p>
            <a:pPr marL="285750" lvl="0" indent="-285750" algn="just">
              <a:buFont typeface="Arial" panose="020B0604020202020204" pitchFamily="34" charset="0"/>
              <a:buChar char="•"/>
            </a:pPr>
            <a:r>
              <a:rPr lang="en-GB" dirty="0"/>
              <a:t>Careful planning of transitions</a:t>
            </a:r>
          </a:p>
          <a:p>
            <a:pPr marL="285750" lvl="0" indent="-285750" algn="just">
              <a:buFont typeface="Arial" panose="020B0604020202020204" pitchFamily="34" charset="0"/>
              <a:buChar char="•"/>
            </a:pPr>
            <a:r>
              <a:rPr lang="en-GB" dirty="0"/>
              <a:t>Mentoring and/or buddy systems</a:t>
            </a:r>
          </a:p>
          <a:p>
            <a:pPr marL="285750" lvl="0" indent="-285750" algn="just">
              <a:buFont typeface="Arial" panose="020B0604020202020204" pitchFamily="34" charset="0"/>
              <a:buChar char="•"/>
            </a:pPr>
            <a:r>
              <a:rPr lang="en-GB" dirty="0"/>
              <a:t>Social stories developed alongside a TA</a:t>
            </a:r>
          </a:p>
          <a:p>
            <a:pPr marL="285750" lvl="0" indent="-285750" algn="just">
              <a:buFont typeface="Arial" panose="020B0604020202020204" pitchFamily="34" charset="0"/>
              <a:buChar char="•"/>
            </a:pPr>
            <a:r>
              <a:rPr lang="en-GB" dirty="0"/>
              <a:t>Speech and Language Therapy delivered through NHS.</a:t>
            </a:r>
          </a:p>
          <a:p>
            <a:pPr marL="285750" lvl="0" indent="-285750" algn="just">
              <a:buFont typeface="Arial" panose="020B0604020202020204" pitchFamily="34" charset="0"/>
              <a:buChar char="•"/>
            </a:pPr>
            <a:r>
              <a:rPr lang="en-GB" dirty="0"/>
              <a:t>Let’s Talk Independent Speech &amp; Language Practitioner</a:t>
            </a:r>
          </a:p>
          <a:p>
            <a:pPr lvl="0" algn="just"/>
            <a:endParaRPr lang="en-GB" dirty="0"/>
          </a:p>
          <a:p>
            <a:pPr lvl="0" algn="just"/>
            <a:endParaRPr lang="en-GB" dirty="0"/>
          </a:p>
          <a:p>
            <a:pPr marL="285750" lvl="0" indent="-285750" algn="just">
              <a:buFont typeface="Arial" panose="020B0604020202020204" pitchFamily="34" charset="0"/>
              <a:buChar char="•"/>
            </a:pPr>
            <a:endParaRPr lang="en-GB" dirty="0"/>
          </a:p>
          <a:p>
            <a:pPr marL="285750" lvl="0" indent="-285750" algn="just">
              <a:buFont typeface="Arial" panose="020B0604020202020204" pitchFamily="34" charset="0"/>
              <a:buChar char="•"/>
            </a:pPr>
            <a:endParaRPr lang="en-GB"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28590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86" y="-5698"/>
            <a:ext cx="9144000" cy="6835775"/>
          </a:xfrm>
          <a:prstGeom prst="rect">
            <a:avLst/>
          </a:prstGeom>
          <a:gradFill rotWithShape="0">
            <a:gsLst>
              <a:gs pos="0">
                <a:srgbClr val="FFFFFF"/>
              </a:gs>
              <a:gs pos="100000">
                <a:srgbClr val="FF0000"/>
              </a:gs>
            </a:gsLst>
            <a:path path="shape">
              <a:fillToRect l="50000" t="50000" r="50000" b="50000"/>
            </a:path>
          </a:gradFill>
          <a:ln>
            <a:noFill/>
          </a:ln>
          <a:effectLst>
            <a:outerShdw dist="28398" dir="3806097" algn="ctr" rotWithShape="0">
              <a:srgbClr val="3F3151">
                <a:alpha val="50000"/>
              </a:srgbClr>
            </a:outerShdw>
          </a:effectLst>
          <a:extLst>
            <a:ext uri="{91240B29-F687-4F45-9708-019B960494DF}">
              <a14:hiddenLine xmlns:a14="http://schemas.microsoft.com/office/drawing/2010/main" w="12700">
                <a:solidFill>
                  <a:srgbClr val="B2A1C7"/>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806002" y="-268014"/>
            <a:ext cx="3290701" cy="3358054"/>
          </a:xfrm>
          <a:prstGeom prst="rect">
            <a:avLst/>
          </a:prstGeom>
        </p:spPr>
      </p:pic>
      <p:grpSp>
        <p:nvGrpSpPr>
          <p:cNvPr id="6" name="Group 5"/>
          <p:cNvGrpSpPr/>
          <p:nvPr/>
        </p:nvGrpSpPr>
        <p:grpSpPr>
          <a:xfrm>
            <a:off x="6109901" y="100447"/>
            <a:ext cx="2655888" cy="2513012"/>
            <a:chOff x="3997325" y="2449513"/>
            <a:chExt cx="2655888" cy="2513012"/>
          </a:xfrm>
        </p:grpSpPr>
        <p:sp>
          <p:nvSpPr>
            <p:cNvPr id="3" name="AutoShape 3"/>
            <p:cNvSpPr>
              <a:spLocks noChangeArrowheads="1"/>
            </p:cNvSpPr>
            <p:nvPr/>
          </p:nvSpPr>
          <p:spPr bwMode="auto">
            <a:xfrm rot="-18229885">
              <a:off x="4068763" y="2378075"/>
              <a:ext cx="2513012" cy="2655888"/>
            </a:xfrm>
            <a:custGeom>
              <a:avLst/>
              <a:gdLst>
                <a:gd name="G0" fmla="+- -3520735 0 0"/>
                <a:gd name="G1" fmla="+- -9666729 0 0"/>
                <a:gd name="G2" fmla="+- -3520735 0 -9666729"/>
                <a:gd name="G3" fmla="+- 10800 0 0"/>
                <a:gd name="G4" fmla="+- 0 0 -3520735"/>
                <a:gd name="T0" fmla="*/ 360 256 1"/>
                <a:gd name="T1" fmla="*/ 0 256 1"/>
                <a:gd name="G5" fmla="+- G2 T0 T1"/>
                <a:gd name="G6" fmla="?: G2 G2 G5"/>
                <a:gd name="G7" fmla="+- 0 0 G6"/>
                <a:gd name="G8" fmla="+- 6155 0 0"/>
                <a:gd name="G9" fmla="+- 0 0 -9666729"/>
                <a:gd name="G10" fmla="+- 6155 0 2700"/>
                <a:gd name="G11" fmla="cos G10 -3520735"/>
                <a:gd name="G12" fmla="sin G10 -3520735"/>
                <a:gd name="G13" fmla="cos 13500 -3520735"/>
                <a:gd name="G14" fmla="sin 13500 -3520735"/>
                <a:gd name="G15" fmla="+- G11 10800 0"/>
                <a:gd name="G16" fmla="+- G12 10800 0"/>
                <a:gd name="G17" fmla="+- G13 10800 0"/>
                <a:gd name="G18" fmla="+- G14 10800 0"/>
                <a:gd name="G19" fmla="*/ 6155 1 2"/>
                <a:gd name="G20" fmla="+- G19 5400 0"/>
                <a:gd name="G21" fmla="cos G20 -3520735"/>
                <a:gd name="G22" fmla="sin G20 -3520735"/>
                <a:gd name="G23" fmla="+- G21 10800 0"/>
                <a:gd name="G24" fmla="+- G12 G23 G22"/>
                <a:gd name="G25" fmla="+- G22 G23 G11"/>
                <a:gd name="G26" fmla="cos 10800 -3520735"/>
                <a:gd name="G27" fmla="sin 10800 -3520735"/>
                <a:gd name="G28" fmla="cos 6155 -3520735"/>
                <a:gd name="G29" fmla="sin 6155 -3520735"/>
                <a:gd name="G30" fmla="+- G26 10800 0"/>
                <a:gd name="G31" fmla="+- G27 10800 0"/>
                <a:gd name="G32" fmla="+- G28 10800 0"/>
                <a:gd name="G33" fmla="+- G29 10800 0"/>
                <a:gd name="G34" fmla="+- G19 5400 0"/>
                <a:gd name="G35" fmla="cos G34 -9666729"/>
                <a:gd name="G36" fmla="sin G34 -9666729"/>
                <a:gd name="G37" fmla="+/ -9666729 -3520735 2"/>
                <a:gd name="T2" fmla="*/ 180 256 1"/>
                <a:gd name="T3" fmla="*/ 0 256 1"/>
                <a:gd name="G38" fmla="+- G37 T2 T3"/>
                <a:gd name="G39" fmla="?: G2 G37 G38"/>
                <a:gd name="G40" fmla="cos 10800 G39"/>
                <a:gd name="G41" fmla="sin 10800 G39"/>
                <a:gd name="G42" fmla="cos 6155 G39"/>
                <a:gd name="G43" fmla="sin 6155 G39"/>
                <a:gd name="G44" fmla="+- G40 10800 0"/>
                <a:gd name="G45" fmla="+- G41 10800 0"/>
                <a:gd name="G46" fmla="+- G42 10800 0"/>
                <a:gd name="G47" fmla="+- G43 10800 0"/>
                <a:gd name="G48" fmla="+- G35 10800 0"/>
                <a:gd name="G49" fmla="+- G36 10800 0"/>
                <a:gd name="T4" fmla="*/ 8811 w 21600"/>
                <a:gd name="T5" fmla="*/ 184 h 21600"/>
                <a:gd name="T6" fmla="*/ 3649 w 21600"/>
                <a:gd name="T7" fmla="*/ 6245 h 21600"/>
                <a:gd name="T8" fmla="*/ 9666 w 21600"/>
                <a:gd name="T9" fmla="*/ 4750 h 21600"/>
                <a:gd name="T10" fmla="*/ 18787 w 21600"/>
                <a:gd name="T11" fmla="*/ -84 h 21600"/>
                <a:gd name="T12" fmla="*/ 19865 w 21600"/>
                <a:gd name="T13" fmla="*/ 6937 h 21600"/>
                <a:gd name="T14" fmla="*/ 12844 w 21600"/>
                <a:gd name="T15" fmla="*/ 80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4441" y="5838"/>
                  </a:moveTo>
                  <a:cubicBezTo>
                    <a:pt x="13385" y="5062"/>
                    <a:pt x="12110" y="4645"/>
                    <a:pt x="10800" y="4645"/>
                  </a:cubicBezTo>
                  <a:cubicBezTo>
                    <a:pt x="8696" y="4645"/>
                    <a:pt x="6738" y="5719"/>
                    <a:pt x="5608" y="7493"/>
                  </a:cubicBezTo>
                  <a:lnTo>
                    <a:pt x="1691" y="4997"/>
                  </a:lnTo>
                  <a:cubicBezTo>
                    <a:pt x="3674" y="1884"/>
                    <a:pt x="7109" y="0"/>
                    <a:pt x="10800" y="0"/>
                  </a:cubicBezTo>
                  <a:cubicBezTo>
                    <a:pt x="13098" y="0"/>
                    <a:pt x="15337" y="733"/>
                    <a:pt x="17190" y="2093"/>
                  </a:cubicBezTo>
                  <a:lnTo>
                    <a:pt x="18787" y="-84"/>
                  </a:lnTo>
                  <a:lnTo>
                    <a:pt x="19865" y="6937"/>
                  </a:lnTo>
                  <a:lnTo>
                    <a:pt x="12844" y="8014"/>
                  </a:lnTo>
                  <a:lnTo>
                    <a:pt x="14441" y="5838"/>
                  </a:lnTo>
                  <a:close/>
                </a:path>
              </a:pathLst>
            </a:custGeom>
            <a:gradFill rotWithShape="1">
              <a:gsLst>
                <a:gs pos="0">
                  <a:srgbClr val="FF0000"/>
                </a:gs>
                <a:gs pos="100000">
                  <a:srgbClr val="00B050"/>
                </a:gs>
              </a:gsLst>
              <a:lin ang="0" scaled="1"/>
            </a:gra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WordArt 4"/>
            <p:cNvSpPr>
              <a:spLocks noChangeArrowheads="1" noChangeShapeType="1" noTextEdit="1"/>
            </p:cNvSpPr>
            <p:nvPr/>
          </p:nvSpPr>
          <p:spPr bwMode="auto">
            <a:xfrm rot="3874958">
              <a:off x="5685632" y="3124993"/>
              <a:ext cx="736600" cy="461963"/>
            </a:xfrm>
            <a:prstGeom prst="rect">
              <a:avLst/>
            </a:prstGeom>
            <a:extLst>
              <a:ext uri="{AF507438-7753-43E0-B8FC-AC1667EBCBE1}">
                <a14:hiddenEffects xmlns:a14="http://schemas.microsoft.com/office/drawing/2010/main">
                  <a:effectLst/>
                </a14:hiddenEffects>
              </a:ext>
            </a:extLst>
          </p:spPr>
          <p:txBody>
            <a:bodyPr wrap="none" fromWordArt="1">
              <a:prstTxWarp prst="textArchUp">
                <a:avLst>
                  <a:gd name="adj" fmla="val 11523006"/>
                </a:avLst>
              </a:prstTxWarp>
            </a:bodyPr>
            <a:lstStyle/>
            <a:p>
              <a:pPr algn="ctr" rtl="0">
                <a:buNone/>
              </a:pPr>
              <a:r>
                <a:rPr lang="en-GB" sz="3600" kern="10" spc="0">
                  <a:ln w="9525">
                    <a:solidFill>
                      <a:srgbClr val="000000"/>
                    </a:solidFill>
                    <a:round/>
                    <a:headEnd/>
                    <a:tailEnd/>
                  </a:ln>
                  <a:solidFill>
                    <a:srgbClr val="000000"/>
                  </a:solidFill>
                  <a:effectLst/>
                  <a:latin typeface="Arial Black"/>
                </a:rPr>
                <a:t>Plan</a:t>
              </a:r>
            </a:p>
          </p:txBody>
        </p:sp>
      </p:grpSp>
      <p:grpSp>
        <p:nvGrpSpPr>
          <p:cNvPr id="7" name="Group 6"/>
          <p:cNvGrpSpPr/>
          <p:nvPr/>
        </p:nvGrpSpPr>
        <p:grpSpPr>
          <a:xfrm>
            <a:off x="8026620" y="6369270"/>
            <a:ext cx="975491" cy="328277"/>
            <a:chOff x="285750" y="2952750"/>
            <a:chExt cx="2590800" cy="323850"/>
          </a:xfrm>
        </p:grpSpPr>
        <p:sp>
          <p:nvSpPr>
            <p:cNvPr id="8" name="Rounded Rectangle 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9" name="TextBox 8">
              <a:hlinkClick r:id="rId4" action="ppaction://hlinksldjump"/>
            </p:cNvPr>
            <p:cNvSpPr txBox="1"/>
            <p:nvPr/>
          </p:nvSpPr>
          <p:spPr>
            <a:xfrm>
              <a:off x="409576" y="2979683"/>
              <a:ext cx="2299488" cy="258082"/>
            </a:xfrm>
            <a:prstGeom prst="rect">
              <a:avLst/>
            </a:prstGeom>
            <a:noFill/>
          </p:spPr>
          <p:txBody>
            <a:bodyPr wrap="square" rtlCol="0">
              <a:spAutoFit/>
            </a:bodyPr>
            <a:lstStyle/>
            <a:p>
              <a:pPr algn="ctr"/>
              <a:r>
                <a:rPr lang="en-GB" sz="1100" b="1" dirty="0">
                  <a:hlinkClick r:id="rId5" action="ppaction://hlinksldjump"/>
                </a:rPr>
                <a:t>Plan Menu</a:t>
              </a:r>
              <a:endParaRPr lang="en-GB" sz="1100" b="1" dirty="0"/>
            </a:p>
          </p:txBody>
        </p:sp>
      </p:grpSp>
      <p:grpSp>
        <p:nvGrpSpPr>
          <p:cNvPr id="17" name="Group 16"/>
          <p:cNvGrpSpPr/>
          <p:nvPr/>
        </p:nvGrpSpPr>
        <p:grpSpPr>
          <a:xfrm>
            <a:off x="355383" y="591054"/>
            <a:ext cx="2590800" cy="336352"/>
            <a:chOff x="285750" y="2952750"/>
            <a:chExt cx="2590800" cy="336352"/>
          </a:xfrm>
        </p:grpSpPr>
        <p:sp>
          <p:nvSpPr>
            <p:cNvPr id="18" name="Rounded Rectangle 17"/>
            <p:cNvSpPr/>
            <p:nvPr/>
          </p:nvSpPr>
          <p:spPr>
            <a:xfrm>
              <a:off x="285750" y="2952750"/>
              <a:ext cx="2590800" cy="3238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GB"/>
            </a:p>
          </p:txBody>
        </p:sp>
        <p:sp>
          <p:nvSpPr>
            <p:cNvPr id="19" name="TextBox 18">
              <a:hlinkClick r:id="rId4" action="ppaction://hlinksldjump"/>
            </p:cNvPr>
            <p:cNvSpPr txBox="1"/>
            <p:nvPr/>
          </p:nvSpPr>
          <p:spPr>
            <a:xfrm>
              <a:off x="409575" y="2981325"/>
              <a:ext cx="2447925" cy="307777"/>
            </a:xfrm>
            <a:prstGeom prst="rect">
              <a:avLst/>
            </a:prstGeom>
            <a:noFill/>
          </p:spPr>
          <p:txBody>
            <a:bodyPr wrap="square" rtlCol="0">
              <a:spAutoFit/>
            </a:bodyPr>
            <a:lstStyle/>
            <a:p>
              <a:pPr algn="ctr"/>
              <a:r>
                <a:rPr lang="en-GB" sz="1400" b="1" dirty="0">
                  <a:effectLst>
                    <a:outerShdw blurRad="50800" dist="38100" dir="2700000" algn="tl" rotWithShape="0">
                      <a:prstClr val="black">
                        <a:alpha val="40000"/>
                      </a:prstClr>
                    </a:outerShdw>
                  </a:effectLst>
                </a:rPr>
                <a:t>Cognition and Learning</a:t>
              </a:r>
            </a:p>
          </p:txBody>
        </p:sp>
      </p:grpSp>
      <p:sp>
        <p:nvSpPr>
          <p:cNvPr id="20" name="Text Box 2"/>
          <p:cNvSpPr txBox="1">
            <a:spLocks noChangeArrowheads="1"/>
          </p:cNvSpPr>
          <p:nvPr/>
        </p:nvSpPr>
        <p:spPr bwMode="auto">
          <a:xfrm>
            <a:off x="276740" y="1086829"/>
            <a:ext cx="5529262" cy="2036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t>Regular, individually focused intervention</a:t>
            </a:r>
          </a:p>
          <a:p>
            <a:pPr marL="285750" lvl="0" indent="-285750" algn="just">
              <a:buFont typeface="Arial" panose="020B0604020202020204" pitchFamily="34" charset="0"/>
              <a:buChar char="•"/>
            </a:pPr>
            <a:r>
              <a:rPr lang="en-GB" dirty="0"/>
              <a:t>Increased access to small group support </a:t>
            </a:r>
          </a:p>
          <a:p>
            <a:pPr marL="285750" lvl="0" indent="-285750" algn="just">
              <a:buFont typeface="Arial" panose="020B0604020202020204" pitchFamily="34" charset="0"/>
              <a:buChar char="•"/>
            </a:pPr>
            <a:r>
              <a:rPr lang="en-GB" dirty="0"/>
              <a:t>Practical aids for learning e.g. table squares, time/number lines, pictures, photos, accessible reading material suited to age</a:t>
            </a:r>
          </a:p>
          <a:p>
            <a:pPr marL="285750" lvl="0" indent="-285750" algn="just">
              <a:buFont typeface="Arial" panose="020B0604020202020204" pitchFamily="34" charset="0"/>
              <a:buChar char="•"/>
            </a:pPr>
            <a:r>
              <a:rPr lang="en-GB" dirty="0"/>
              <a:t>Phonic development programmes – e.g. Little </a:t>
            </a:r>
            <a:r>
              <a:rPr lang="en-GB" dirty="0" err="1"/>
              <a:t>Wandle</a:t>
            </a:r>
            <a:r>
              <a:rPr lang="en-GB" dirty="0"/>
              <a:t> phonics and associated catch up sessions</a:t>
            </a: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 name="Text Box 2"/>
          <p:cNvSpPr txBox="1">
            <a:spLocks noChangeArrowheads="1"/>
          </p:cNvSpPr>
          <p:nvPr/>
        </p:nvSpPr>
        <p:spPr bwMode="auto">
          <a:xfrm>
            <a:off x="300183" y="3020129"/>
            <a:ext cx="8557005" cy="1799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algn="just">
              <a:buFont typeface="Arial" panose="020B0604020202020204" pitchFamily="34" charset="0"/>
              <a:buChar char="•"/>
            </a:pPr>
            <a:r>
              <a:rPr lang="en-GB" dirty="0"/>
              <a:t>Increased access to ICT</a:t>
            </a:r>
          </a:p>
          <a:p>
            <a:pPr marL="285750" lvl="0" indent="-285750" algn="just">
              <a:buFont typeface="Arial" panose="020B0604020202020204" pitchFamily="34" charset="0"/>
              <a:buChar char="•"/>
            </a:pPr>
            <a:r>
              <a:rPr lang="en-GB" dirty="0"/>
              <a:t>Flexible groupings</a:t>
            </a:r>
          </a:p>
          <a:p>
            <a:pPr marL="285750" lvl="0" indent="-285750" algn="just">
              <a:buFont typeface="Arial" panose="020B0604020202020204" pitchFamily="34" charset="0"/>
              <a:buChar char="•"/>
            </a:pPr>
            <a:r>
              <a:rPr lang="en-GB" dirty="0"/>
              <a:t>Adaptations to assessments to enable access e.g. readers, scribe, ICT</a:t>
            </a:r>
          </a:p>
          <a:p>
            <a:pPr marL="285750" lvl="0" indent="-285750" algn="just">
              <a:buFont typeface="Arial" panose="020B0604020202020204" pitchFamily="34" charset="0"/>
              <a:buChar char="•"/>
            </a:pPr>
            <a:r>
              <a:rPr lang="en-GB" dirty="0"/>
              <a:t>Curriculum will be adapted to meet the learning needs of the child/young person</a:t>
            </a:r>
          </a:p>
          <a:p>
            <a:pPr marL="285750" lvl="0" indent="-285750" algn="just">
              <a:buFont typeface="Arial" panose="020B0604020202020204" pitchFamily="34" charset="0"/>
              <a:buChar char="•"/>
            </a:pPr>
            <a:r>
              <a:rPr lang="en-GB" dirty="0"/>
              <a:t>Delivery adjusted appropriately</a:t>
            </a:r>
          </a:p>
          <a:p>
            <a:pPr marL="285750" lvl="0" indent="-285750" algn="just">
              <a:buFont typeface="Arial" panose="020B0604020202020204" pitchFamily="34" charset="0"/>
              <a:buChar char="•"/>
            </a:pPr>
            <a:r>
              <a:rPr lang="en-GB" dirty="0"/>
              <a:t>Frequent repetition and reinforcement.</a:t>
            </a:r>
          </a:p>
          <a:p>
            <a:pPr marL="285750" lvl="0" indent="-285750" algn="just">
              <a:buFont typeface="Arial" panose="020B0604020202020204" pitchFamily="34" charset="0"/>
              <a:buChar char="•"/>
            </a:pPr>
            <a:r>
              <a:rPr lang="en-GB" dirty="0" err="1"/>
              <a:t>Lexia</a:t>
            </a:r>
            <a:r>
              <a:rPr lang="en-GB" dirty="0"/>
              <a:t> CORE 5 reading programme</a:t>
            </a:r>
          </a:p>
          <a:p>
            <a:pPr marL="285750" lvl="0" indent="-285750" algn="just">
              <a:buFont typeface="Arial" panose="020B0604020202020204" pitchFamily="34" charset="0"/>
              <a:buChar char="•"/>
            </a:pPr>
            <a:r>
              <a:rPr lang="en-GB" dirty="0"/>
              <a:t>Project X Code reading scheme</a:t>
            </a:r>
          </a:p>
          <a:p>
            <a:pPr marL="285750" lvl="0" indent="-285750" algn="just">
              <a:buFont typeface="Arial" panose="020B0604020202020204" pitchFamily="34" charset="0"/>
              <a:buChar char="•"/>
            </a:pPr>
            <a:r>
              <a:rPr lang="en-GB" dirty="0"/>
              <a:t>Rapid Catch-up phonics</a:t>
            </a:r>
          </a:p>
          <a:p>
            <a:pPr marL="285750" lvl="0" indent="-285750" algn="just">
              <a:buFont typeface="Arial" panose="020B0604020202020204" pitchFamily="34" charset="0"/>
              <a:buChar char="•"/>
            </a:pPr>
            <a:r>
              <a:rPr lang="en-GB" dirty="0"/>
              <a:t>Action Words  (for specific children)</a:t>
            </a:r>
          </a:p>
          <a:p>
            <a:pPr marL="285750" lvl="0" indent="-285750" algn="just">
              <a:buFont typeface="Arial" panose="020B0604020202020204" pitchFamily="34" charset="0"/>
              <a:buChar char="•"/>
            </a:pPr>
            <a:r>
              <a:rPr lang="en-GB" dirty="0"/>
              <a:t>Additional programmes to support acquisition of Maths skills </a:t>
            </a:r>
            <a:r>
              <a:rPr lang="en-GB" dirty="0" err="1"/>
              <a:t>eg</a:t>
            </a:r>
            <a:r>
              <a:rPr lang="en-GB" dirty="0"/>
              <a:t> Active Maths, Mathletics, Ten Town.</a:t>
            </a:r>
          </a:p>
          <a:p>
            <a:pPr lvl="0" algn="just"/>
            <a:endParaRPr lang="en-GB" dirty="0"/>
          </a:p>
          <a:p>
            <a:pPr marL="285750" lvl="0" indent="-285750" algn="just">
              <a:buFont typeface="Arial" panose="020B0604020202020204" pitchFamily="34" charset="0"/>
              <a:buChar char="•"/>
            </a:pPr>
            <a:endParaRPr lang="en-GB" dirty="0"/>
          </a:p>
          <a:p>
            <a:pPr lvl="0" algn="just"/>
            <a:endParaRPr lang="en-GB" dirty="0"/>
          </a:p>
          <a:p>
            <a:pPr lvl="0" algn="just"/>
            <a:endParaRPr lang="en-GB"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98401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2701</TotalTime>
  <Words>1874</Words>
  <Application>Microsoft Office PowerPoint</Application>
  <PresentationFormat>On-screen Show (4:3)</PresentationFormat>
  <Paragraphs>166</Paragraphs>
  <Slides>12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ＭＳ Ｐゴシック</vt:lpstr>
      <vt:lpstr>Arial</vt:lpstr>
      <vt:lpstr>Arial Black</vt:lpstr>
      <vt:lpstr>Calibri</vt:lpstr>
      <vt:lpstr>Office Theme</vt:lpstr>
      <vt:lpstr>Custom Design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dc:creator>
  <cp:lastModifiedBy>Clayton,Heather</cp:lastModifiedBy>
  <cp:revision>97</cp:revision>
  <cp:lastPrinted>2016-05-19T07:56:08Z</cp:lastPrinted>
  <dcterms:created xsi:type="dcterms:W3CDTF">2014-05-13T13:08:59Z</dcterms:created>
  <dcterms:modified xsi:type="dcterms:W3CDTF">2023-12-06T12:56:23Z</dcterms:modified>
</cp:coreProperties>
</file>